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3" r:id="rId2"/>
    <p:sldId id="323" r:id="rId3"/>
    <p:sldId id="325" r:id="rId4"/>
    <p:sldId id="328" r:id="rId5"/>
    <p:sldId id="331" r:id="rId6"/>
    <p:sldId id="334" r:id="rId7"/>
    <p:sldId id="337" r:id="rId8"/>
    <p:sldId id="340" r:id="rId9"/>
    <p:sldId id="324" r:id="rId10"/>
    <p:sldId id="272" r:id="rId11"/>
    <p:sldId id="26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56633B-74BC-4066-B38F-7ECC7DDC1EBB}">
          <p14:sldIdLst>
            <p14:sldId id="263"/>
            <p14:sldId id="323"/>
            <p14:sldId id="325"/>
            <p14:sldId id="328"/>
            <p14:sldId id="331"/>
            <p14:sldId id="334"/>
            <p14:sldId id="337"/>
            <p14:sldId id="340"/>
            <p14:sldId id="324"/>
            <p14:sldId id="272"/>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037FC-B257-4D70-86D9-DF7D8FDB5257}" v="87" dt="2025-07-11T09:31:06.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3447" autoAdjust="0"/>
  </p:normalViewPr>
  <p:slideViewPr>
    <p:cSldViewPr snapToGrid="0" snapToObjects="1">
      <p:cViewPr varScale="1">
        <p:scale>
          <a:sx n="64" d="100"/>
          <a:sy n="64" d="100"/>
        </p:scale>
        <p:origin x="7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trustfundpensionsplc-my.sharepoint.com/personal/victorn_trustfundpensions_com/Documents/Documents/Work%20Documents/Models/Research%20Reports%20and%20Templates/Monthly%20Report/Fund%20Manager's%20Repor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trustfundpensionsplc-my.sharepoint.com/personal/victorn_trustfundpensions_com/Documents/Documents/Work%20Documents/Models/Research%20Reports%20and%20Templates/Monthly%20Report/Monthly%20Report%20Template%20New.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https://trustfundpensionsplc-my.sharepoint.com/personal/victorn_trustfundpensions_com/Documents/Documents/Work%20Documents/Models/Research%20Reports%20and%20Templates/Monthly%20Report/Monthly%20Report%20Template%20New.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w="19050">
                <a:solidFill>
                  <a:schemeClr val="lt1"/>
                </a:solidFill>
              </a:ln>
              <a:effectLst/>
            </c:spPr>
            <c:extLst>
              <c:ext xmlns:c16="http://schemas.microsoft.com/office/drawing/2014/chart" uri="{C3380CC4-5D6E-409C-BE32-E72D297353CC}">
                <c16:uniqueId val="{00000001-8429-4F8D-A928-AACDED247682}"/>
              </c:ext>
            </c:extLst>
          </c:dPt>
          <c:dPt>
            <c:idx val="1"/>
            <c:bubble3D val="0"/>
            <c:spPr>
              <a:solidFill>
                <a:schemeClr val="accent5">
                  <a:shade val="70000"/>
                </a:schemeClr>
              </a:solidFill>
              <a:ln w="19050">
                <a:solidFill>
                  <a:schemeClr val="lt1"/>
                </a:solidFill>
              </a:ln>
              <a:effectLst/>
            </c:spPr>
            <c:extLst>
              <c:ext xmlns:c16="http://schemas.microsoft.com/office/drawing/2014/chart" uri="{C3380CC4-5D6E-409C-BE32-E72D297353CC}">
                <c16:uniqueId val="{00000003-8429-4F8D-A928-AACDED247682}"/>
              </c:ext>
            </c:extLst>
          </c:dPt>
          <c:dPt>
            <c:idx val="2"/>
            <c:bubble3D val="0"/>
            <c:spPr>
              <a:solidFill>
                <a:schemeClr val="accent5">
                  <a:shade val="90000"/>
                </a:schemeClr>
              </a:solidFill>
              <a:ln w="19050">
                <a:solidFill>
                  <a:schemeClr val="lt1"/>
                </a:solidFill>
              </a:ln>
              <a:effectLst/>
            </c:spPr>
            <c:extLst>
              <c:ext xmlns:c16="http://schemas.microsoft.com/office/drawing/2014/chart" uri="{C3380CC4-5D6E-409C-BE32-E72D297353CC}">
                <c16:uniqueId val="{00000005-8429-4F8D-A928-AACDED247682}"/>
              </c:ext>
            </c:extLst>
          </c:dPt>
          <c:dPt>
            <c:idx val="3"/>
            <c:bubble3D val="0"/>
            <c:spPr>
              <a:solidFill>
                <a:schemeClr val="accent5">
                  <a:tint val="90000"/>
                </a:schemeClr>
              </a:solidFill>
              <a:ln w="19050">
                <a:solidFill>
                  <a:schemeClr val="lt1"/>
                </a:solidFill>
              </a:ln>
              <a:effectLst/>
            </c:spPr>
            <c:extLst>
              <c:ext xmlns:c16="http://schemas.microsoft.com/office/drawing/2014/chart" uri="{C3380CC4-5D6E-409C-BE32-E72D297353CC}">
                <c16:uniqueId val="{00000007-8429-4F8D-A928-AACDED247682}"/>
              </c:ext>
            </c:extLst>
          </c:dPt>
          <c:dPt>
            <c:idx val="4"/>
            <c:bubble3D val="0"/>
            <c:spPr>
              <a:solidFill>
                <a:schemeClr val="accent5">
                  <a:tint val="70000"/>
                </a:schemeClr>
              </a:solidFill>
              <a:ln w="19050">
                <a:solidFill>
                  <a:schemeClr val="lt1"/>
                </a:solidFill>
              </a:ln>
              <a:effectLst/>
            </c:spPr>
            <c:extLst>
              <c:ext xmlns:c16="http://schemas.microsoft.com/office/drawing/2014/chart" uri="{C3380CC4-5D6E-409C-BE32-E72D297353CC}">
                <c16:uniqueId val="{00000009-8429-4F8D-A928-AACDED247682}"/>
              </c:ext>
            </c:extLst>
          </c:dPt>
          <c:dPt>
            <c:idx val="5"/>
            <c:bubble3D val="0"/>
            <c:spPr>
              <a:solidFill>
                <a:schemeClr val="accent5">
                  <a:tint val="50000"/>
                </a:schemeClr>
              </a:solidFill>
              <a:ln w="19050">
                <a:solidFill>
                  <a:schemeClr val="lt1"/>
                </a:solidFill>
              </a:ln>
              <a:effectLst/>
            </c:spPr>
            <c:extLst>
              <c:ext xmlns:c16="http://schemas.microsoft.com/office/drawing/2014/chart" uri="{C3380CC4-5D6E-409C-BE32-E72D297353CC}">
                <c16:uniqueId val="{0000000B-8429-4F8D-A928-AACDED247682}"/>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8429-4F8D-A928-AACDED247682}"/>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'RSA Fund 1'!$H$2:$H$7</c:f>
              <c:strCache>
                <c:ptCount val="6"/>
                <c:pt idx="0">
                  <c:v>Cash Balance</c:v>
                </c:pt>
                <c:pt idx="1">
                  <c:v>Equity</c:v>
                </c:pt>
                <c:pt idx="2">
                  <c:v>FGN Securities</c:v>
                </c:pt>
                <c:pt idx="3">
                  <c:v>Money Market</c:v>
                </c:pt>
                <c:pt idx="4">
                  <c:v>Corporate Bonds</c:v>
                </c:pt>
                <c:pt idx="5">
                  <c:v>Others</c:v>
                </c:pt>
              </c:strCache>
            </c:strRef>
          </c:cat>
          <c:val>
            <c:numRef>
              <c:f>'RSA Fund 1'!$I$2:$I$7</c:f>
              <c:numCache>
                <c:formatCode>#,##0_);[Red]\(#,##0\)</c:formatCode>
                <c:ptCount val="6"/>
                <c:pt idx="0">
                  <c:v>85511377.069999993</c:v>
                </c:pt>
                <c:pt idx="1">
                  <c:v>3127009416.5999999</c:v>
                </c:pt>
                <c:pt idx="2">
                  <c:v>2397841718.5799999</c:v>
                </c:pt>
                <c:pt idx="3">
                  <c:v>2004979770.8700001</c:v>
                </c:pt>
                <c:pt idx="4">
                  <c:v>943655513.5</c:v>
                </c:pt>
                <c:pt idx="5">
                  <c:v>478268086.08000088</c:v>
                </c:pt>
              </c:numCache>
            </c:numRef>
          </c:val>
          <c:extLst>
            <c:ext xmlns:c16="http://schemas.microsoft.com/office/drawing/2014/chart" uri="{C3380CC4-5D6E-409C-BE32-E72D297353CC}">
              <c16:uniqueId val="{0000000C-8429-4F8D-A928-AACDED24768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198E-4631-9E10-2744D4FF42BF}"/>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198E-4631-9E10-2744D4FF42BF}"/>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198E-4631-9E10-2744D4FF42BF}"/>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198E-4631-9E10-2744D4FF42BF}"/>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198E-4631-9E10-2744D4FF42BF}"/>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198E-4631-9E10-2744D4FF42BF}"/>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198E-4631-9E10-2744D4FF42BF}"/>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2'!$H$2:$H$7</c:f>
              <c:strCache>
                <c:ptCount val="6"/>
                <c:pt idx="0">
                  <c:v>Cash Balance</c:v>
                </c:pt>
                <c:pt idx="1">
                  <c:v>Equity</c:v>
                </c:pt>
                <c:pt idx="2">
                  <c:v>FGN Securities</c:v>
                </c:pt>
                <c:pt idx="3">
                  <c:v>Money Market</c:v>
                </c:pt>
                <c:pt idx="4">
                  <c:v>Corporate Bonds</c:v>
                </c:pt>
                <c:pt idx="5">
                  <c:v>Others</c:v>
                </c:pt>
              </c:strCache>
            </c:strRef>
          </c:cat>
          <c:val>
            <c:numRef>
              <c:f>'RSA Fund 2'!$I$2:$I$7</c:f>
              <c:numCache>
                <c:formatCode>#,##0_);[Red]\(#,##0\)</c:formatCode>
                <c:ptCount val="6"/>
                <c:pt idx="0">
                  <c:v>1432636683.0699999</c:v>
                </c:pt>
                <c:pt idx="1">
                  <c:v>181058490227.10001</c:v>
                </c:pt>
                <c:pt idx="2">
                  <c:v>246847433122.47</c:v>
                </c:pt>
                <c:pt idx="3">
                  <c:v>102948849661.38</c:v>
                </c:pt>
                <c:pt idx="4">
                  <c:v>36875409069.480003</c:v>
                </c:pt>
                <c:pt idx="5">
                  <c:v>34062912966.02002</c:v>
                </c:pt>
              </c:numCache>
            </c:numRef>
          </c:val>
          <c:extLst>
            <c:ext xmlns:c16="http://schemas.microsoft.com/office/drawing/2014/chart" uri="{C3380CC4-5D6E-409C-BE32-E72D297353CC}">
              <c16:uniqueId val="{0000000C-198E-4631-9E10-2744D4FF42B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III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B62A-4FF5-94BA-9E18E6C91C92}"/>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B62A-4FF5-94BA-9E18E6C91C92}"/>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B62A-4FF5-94BA-9E18E6C91C92}"/>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B62A-4FF5-94BA-9E18E6C91C92}"/>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B62A-4FF5-94BA-9E18E6C91C92}"/>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B62A-4FF5-94BA-9E18E6C91C92}"/>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B62A-4FF5-94BA-9E18E6C91C92}"/>
                </c:ext>
              </c:extLst>
            </c:dLbl>
            <c:dLbl>
              <c:idx val="5"/>
              <c:layout>
                <c:manualLayout>
                  <c:x val="1.5351815398075241E-2"/>
                  <c:y val="0.1013834208223971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62A-4FF5-94BA-9E18E6C91C92}"/>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3'!$H$2:$H$7</c:f>
              <c:strCache>
                <c:ptCount val="6"/>
                <c:pt idx="0">
                  <c:v>Cash Balance</c:v>
                </c:pt>
                <c:pt idx="1">
                  <c:v>Equity</c:v>
                </c:pt>
                <c:pt idx="2">
                  <c:v>FGN Securities</c:v>
                </c:pt>
                <c:pt idx="3">
                  <c:v>Money Market</c:v>
                </c:pt>
                <c:pt idx="4">
                  <c:v>Corporate Bonds</c:v>
                </c:pt>
                <c:pt idx="5">
                  <c:v>Others</c:v>
                </c:pt>
              </c:strCache>
            </c:strRef>
          </c:cat>
          <c:val>
            <c:numRef>
              <c:f>'RSA Fund 3'!$I$2:$I$7</c:f>
              <c:numCache>
                <c:formatCode>#,##0_);[Red]\(#,##0\)</c:formatCode>
                <c:ptCount val="6"/>
                <c:pt idx="0">
                  <c:v>623521905.12</c:v>
                </c:pt>
                <c:pt idx="1">
                  <c:v>48009682000.099998</c:v>
                </c:pt>
                <c:pt idx="2">
                  <c:v>193802529905.91</c:v>
                </c:pt>
                <c:pt idx="3">
                  <c:v>133246949213.34999</c:v>
                </c:pt>
                <c:pt idx="4">
                  <c:v>24654949339.330002</c:v>
                </c:pt>
                <c:pt idx="5">
                  <c:v>7251673055.6300049</c:v>
                </c:pt>
              </c:numCache>
            </c:numRef>
          </c:val>
          <c:extLst>
            <c:ext xmlns:c16="http://schemas.microsoft.com/office/drawing/2014/chart" uri="{C3380CC4-5D6E-409C-BE32-E72D297353CC}">
              <c16:uniqueId val="{0000000C-B62A-4FF5-94BA-9E18E6C91C9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IV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0028-4ED2-BDF7-E894A785297E}"/>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0028-4ED2-BDF7-E894A785297E}"/>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0028-4ED2-BDF7-E894A785297E}"/>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0028-4ED2-BDF7-E894A785297E}"/>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0028-4ED2-BDF7-E894A785297E}"/>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0028-4ED2-BDF7-E894A785297E}"/>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0028-4ED2-BDF7-E894A785297E}"/>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B-0028-4ED2-BDF7-E894A785297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4'!$H$2:$H$7</c:f>
              <c:strCache>
                <c:ptCount val="6"/>
                <c:pt idx="0">
                  <c:v>Cash Balance</c:v>
                </c:pt>
                <c:pt idx="1">
                  <c:v>Equity</c:v>
                </c:pt>
                <c:pt idx="2">
                  <c:v>FGN Securities</c:v>
                </c:pt>
                <c:pt idx="3">
                  <c:v>Money Market</c:v>
                </c:pt>
                <c:pt idx="4">
                  <c:v>Corporate Bonds</c:v>
                </c:pt>
                <c:pt idx="5">
                  <c:v>Others</c:v>
                </c:pt>
              </c:strCache>
            </c:strRef>
          </c:cat>
          <c:val>
            <c:numRef>
              <c:f>'RSA Fund 4'!$I$2:$I$7</c:f>
              <c:numCache>
                <c:formatCode>#,##0_);[Red]\(#,##0\)</c:formatCode>
                <c:ptCount val="6"/>
                <c:pt idx="0">
                  <c:v>1157254196.73</c:v>
                </c:pt>
                <c:pt idx="1">
                  <c:v>9881032414.4500008</c:v>
                </c:pt>
                <c:pt idx="2">
                  <c:v>65606910482.889999</c:v>
                </c:pt>
                <c:pt idx="3">
                  <c:v>47802357337.510002</c:v>
                </c:pt>
                <c:pt idx="4">
                  <c:v>14238403963.84</c:v>
                </c:pt>
                <c:pt idx="5">
                  <c:v>4243062713.7999878</c:v>
                </c:pt>
              </c:numCache>
            </c:numRef>
          </c:val>
          <c:extLst>
            <c:ext xmlns:c16="http://schemas.microsoft.com/office/drawing/2014/chart" uri="{C3380CC4-5D6E-409C-BE32-E72D297353CC}">
              <c16:uniqueId val="{0000000C-0028-4ED2-BDF7-E894A785297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rgbClr val="5B9BD5">
                  <a:lumMod val="40000"/>
                  <a:lumOff val="60000"/>
                </a:srgbClr>
              </a:solidFill>
              <a:ln>
                <a:noFill/>
              </a:ln>
              <a:effectLst/>
            </c:spPr>
            <c:extLst>
              <c:ext xmlns:c16="http://schemas.microsoft.com/office/drawing/2014/chart" uri="{C3380CC4-5D6E-409C-BE32-E72D297353CC}">
                <c16:uniqueId val="{00000001-36BF-4C18-B0D3-8D46262DF9CD}"/>
              </c:ext>
            </c:extLst>
          </c:dPt>
          <c:dPt>
            <c:idx val="1"/>
            <c:bubble3D val="0"/>
            <c:spPr>
              <a:solidFill>
                <a:srgbClr val="5B9BD5">
                  <a:lumMod val="75000"/>
                </a:srgbClr>
              </a:solidFill>
              <a:ln>
                <a:noFill/>
              </a:ln>
              <a:effectLst/>
            </c:spPr>
            <c:extLst>
              <c:ext xmlns:c16="http://schemas.microsoft.com/office/drawing/2014/chart" uri="{C3380CC4-5D6E-409C-BE32-E72D297353CC}">
                <c16:uniqueId val="{00000003-36BF-4C18-B0D3-8D46262DF9CD}"/>
              </c:ext>
            </c:extLst>
          </c:dPt>
          <c:dPt>
            <c:idx val="2"/>
            <c:bubble3D val="0"/>
            <c:spPr>
              <a:solidFill>
                <a:schemeClr val="accent5">
                  <a:tint val="30000"/>
                </a:schemeClr>
              </a:solidFill>
              <a:ln>
                <a:noFill/>
              </a:ln>
              <a:effectLst/>
            </c:spPr>
            <c:extLst>
              <c:ext xmlns:c16="http://schemas.microsoft.com/office/drawing/2014/chart" uri="{C3380CC4-5D6E-409C-BE32-E72D297353CC}">
                <c16:uniqueId val="{00000005-36BF-4C18-B0D3-8D46262DF9CD}"/>
              </c:ext>
            </c:extLst>
          </c:dPt>
          <c:dPt>
            <c:idx val="3"/>
            <c:bubble3D val="0"/>
            <c:spPr>
              <a:solidFill>
                <a:schemeClr val="accent5">
                  <a:tint val="84000"/>
                </a:schemeClr>
              </a:solidFill>
              <a:ln>
                <a:noFill/>
              </a:ln>
              <a:effectLst/>
            </c:spPr>
            <c:extLst>
              <c:ext xmlns:c16="http://schemas.microsoft.com/office/drawing/2014/chart" uri="{C3380CC4-5D6E-409C-BE32-E72D297353CC}">
                <c16:uniqueId val="{00000007-36BF-4C18-B0D3-8D46262DF9CD}"/>
              </c:ext>
            </c:extLst>
          </c:dPt>
          <c:dPt>
            <c:idx val="4"/>
            <c:bubble3D val="0"/>
            <c:spPr>
              <a:solidFill>
                <a:schemeClr val="accent5">
                  <a:tint val="37000"/>
                </a:schemeClr>
              </a:solidFill>
              <a:ln>
                <a:noFill/>
              </a:ln>
              <a:effectLst/>
            </c:spPr>
            <c:extLst>
              <c:ext xmlns:c16="http://schemas.microsoft.com/office/drawing/2014/chart" uri="{C3380CC4-5D6E-409C-BE32-E72D297353CC}">
                <c16:uniqueId val="{00000009-36BF-4C18-B0D3-8D46262DF9CD}"/>
              </c:ext>
            </c:extLst>
          </c:dPt>
          <c:dPt>
            <c:idx val="5"/>
            <c:bubble3D val="0"/>
            <c:spPr>
              <a:solidFill>
                <a:schemeClr val="accent5">
                  <a:tint val="90000"/>
                </a:schemeClr>
              </a:solidFill>
              <a:ln>
                <a:noFill/>
              </a:ln>
              <a:effectLst/>
            </c:spPr>
            <c:extLst>
              <c:ext xmlns:c16="http://schemas.microsoft.com/office/drawing/2014/chart" uri="{C3380CC4-5D6E-409C-BE32-E72D297353CC}">
                <c16:uniqueId val="{0000000B-36BF-4C18-B0D3-8D46262DF9CD}"/>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6BF-4C18-B0D3-8D46262DF9CD}"/>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5'!$H$2:$H$3</c:f>
              <c:strCache>
                <c:ptCount val="2"/>
                <c:pt idx="0">
                  <c:v>Cash Balance</c:v>
                </c:pt>
                <c:pt idx="1">
                  <c:v>Money Market</c:v>
                </c:pt>
              </c:strCache>
            </c:strRef>
          </c:cat>
          <c:val>
            <c:numRef>
              <c:f>'RSA Fund 5'!$I$2:$I$3</c:f>
              <c:numCache>
                <c:formatCode>#,##0_);[Red]\(#,##0\)</c:formatCode>
                <c:ptCount val="2"/>
                <c:pt idx="0">
                  <c:v>333455.03000000003</c:v>
                </c:pt>
                <c:pt idx="1">
                  <c:v>23243587.66</c:v>
                </c:pt>
              </c:numCache>
            </c:numRef>
          </c:val>
          <c:extLst>
            <c:ext xmlns:c16="http://schemas.microsoft.com/office/drawing/2014/chart" uri="{C3380CC4-5D6E-409C-BE32-E72D297353CC}">
              <c16:uniqueId val="{0000000C-36BF-4C18-B0D3-8D46262DF9C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VI Active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B529-4227-9CE3-8962BEFC75AC}"/>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B529-4227-9CE3-8962BEFC75AC}"/>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B529-4227-9CE3-8962BEFC75AC}"/>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B529-4227-9CE3-8962BEFC75AC}"/>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B529-4227-9CE3-8962BEFC75AC}"/>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B529-4227-9CE3-8962BEFC75A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6a'!$H$2:$H$7</c:f>
              <c:strCache>
                <c:ptCount val="6"/>
                <c:pt idx="0">
                  <c:v>Cash Balance</c:v>
                </c:pt>
                <c:pt idx="1">
                  <c:v>Equity</c:v>
                </c:pt>
                <c:pt idx="2">
                  <c:v>FGN Securities</c:v>
                </c:pt>
                <c:pt idx="3">
                  <c:v>Money Market</c:v>
                </c:pt>
                <c:pt idx="4">
                  <c:v>Corporate Bonds</c:v>
                </c:pt>
                <c:pt idx="5">
                  <c:v>Others</c:v>
                </c:pt>
              </c:strCache>
            </c:strRef>
          </c:cat>
          <c:val>
            <c:numRef>
              <c:f>'RSA Fund 6a'!$I$2:$I$7</c:f>
              <c:numCache>
                <c:formatCode>#,##0_);[Red]\(#,##0\)</c:formatCode>
                <c:ptCount val="6"/>
                <c:pt idx="0">
                  <c:v>975939.87</c:v>
                </c:pt>
                <c:pt idx="1">
                  <c:v>27263000</c:v>
                </c:pt>
                <c:pt idx="2">
                  <c:v>310745160.10000002</c:v>
                </c:pt>
                <c:pt idx="3">
                  <c:v>1563078339.3699999</c:v>
                </c:pt>
                <c:pt idx="4">
                  <c:v>7725260.5999999996</c:v>
                </c:pt>
                <c:pt idx="5">
                  <c:v>15633399.120000124</c:v>
                </c:pt>
              </c:numCache>
            </c:numRef>
          </c:val>
          <c:extLst>
            <c:ext xmlns:c16="http://schemas.microsoft.com/office/drawing/2014/chart" uri="{C3380CC4-5D6E-409C-BE32-E72D297353CC}">
              <c16:uniqueId val="{0000000C-B529-4227-9CE3-8962BEFC75A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VI Retiree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spPr>
            <a:solidFill>
              <a:srgbClr val="5B9BD5">
                <a:lumMod val="75000"/>
              </a:srgbClr>
            </a:solidFill>
          </c:spPr>
          <c:dPt>
            <c:idx val="0"/>
            <c:bubble3D val="0"/>
            <c:spPr>
              <a:solidFill>
                <a:srgbClr val="5B9BD5">
                  <a:lumMod val="40000"/>
                  <a:lumOff val="60000"/>
                </a:srgbClr>
              </a:solidFill>
              <a:ln>
                <a:noFill/>
              </a:ln>
              <a:effectLst/>
            </c:spPr>
            <c:extLst>
              <c:ext xmlns:c16="http://schemas.microsoft.com/office/drawing/2014/chart" uri="{C3380CC4-5D6E-409C-BE32-E72D297353CC}">
                <c16:uniqueId val="{00000001-4F17-4930-8928-91E587BA4A2C}"/>
              </c:ext>
            </c:extLst>
          </c:dPt>
          <c:dPt>
            <c:idx val="1"/>
            <c:bubble3D val="0"/>
            <c:spPr>
              <a:solidFill>
                <a:srgbClr val="5B9BD5">
                  <a:lumMod val="75000"/>
                </a:srgbClr>
              </a:solidFill>
              <a:ln>
                <a:noFill/>
              </a:ln>
              <a:effectLst/>
            </c:spPr>
            <c:extLst>
              <c:ext xmlns:c16="http://schemas.microsoft.com/office/drawing/2014/chart" uri="{C3380CC4-5D6E-409C-BE32-E72D297353CC}">
                <c16:uniqueId val="{00000003-4F17-4930-8928-91E587BA4A2C}"/>
              </c:ext>
            </c:extLst>
          </c:dPt>
          <c:dPt>
            <c:idx val="2"/>
            <c:bubble3D val="0"/>
            <c:spPr>
              <a:solidFill>
                <a:srgbClr val="5B9BD5">
                  <a:lumMod val="75000"/>
                </a:srgbClr>
              </a:solidFill>
              <a:ln>
                <a:noFill/>
              </a:ln>
              <a:effectLst/>
            </c:spPr>
            <c:extLst>
              <c:ext xmlns:c16="http://schemas.microsoft.com/office/drawing/2014/chart" uri="{C3380CC4-5D6E-409C-BE32-E72D297353CC}">
                <c16:uniqueId val="{00000005-4F17-4930-8928-91E587BA4A2C}"/>
              </c:ext>
            </c:extLst>
          </c:dPt>
          <c:dPt>
            <c:idx val="3"/>
            <c:bubble3D val="0"/>
            <c:spPr>
              <a:solidFill>
                <a:srgbClr val="5B9BD5">
                  <a:lumMod val="75000"/>
                </a:srgbClr>
              </a:solidFill>
              <a:ln>
                <a:noFill/>
              </a:ln>
              <a:effectLst/>
            </c:spPr>
            <c:extLst>
              <c:ext xmlns:c16="http://schemas.microsoft.com/office/drawing/2014/chart" uri="{C3380CC4-5D6E-409C-BE32-E72D297353CC}">
                <c16:uniqueId val="{00000007-4F17-4930-8928-91E587BA4A2C}"/>
              </c:ext>
            </c:extLst>
          </c:dPt>
          <c:dPt>
            <c:idx val="4"/>
            <c:bubble3D val="0"/>
            <c:spPr>
              <a:solidFill>
                <a:srgbClr val="5B9BD5">
                  <a:lumMod val="75000"/>
                </a:srgbClr>
              </a:solidFill>
              <a:ln>
                <a:noFill/>
              </a:ln>
              <a:effectLst/>
            </c:spPr>
            <c:extLst>
              <c:ext xmlns:c16="http://schemas.microsoft.com/office/drawing/2014/chart" uri="{C3380CC4-5D6E-409C-BE32-E72D297353CC}">
                <c16:uniqueId val="{00000009-4F17-4930-8928-91E587BA4A2C}"/>
              </c:ext>
            </c:extLst>
          </c:dPt>
          <c:dPt>
            <c:idx val="5"/>
            <c:bubble3D val="0"/>
            <c:spPr>
              <a:solidFill>
                <a:srgbClr val="5B9BD5">
                  <a:lumMod val="75000"/>
                </a:srgbClr>
              </a:solidFill>
              <a:ln>
                <a:noFill/>
              </a:ln>
              <a:effectLst/>
            </c:spPr>
            <c:extLst>
              <c:ext xmlns:c16="http://schemas.microsoft.com/office/drawing/2014/chart" uri="{C3380CC4-5D6E-409C-BE32-E72D297353CC}">
                <c16:uniqueId val="{0000000B-4F17-4930-8928-91E587BA4A2C}"/>
              </c:ext>
            </c:extLst>
          </c:dPt>
          <c:dLbls>
            <c:dLbl>
              <c:idx val="0"/>
              <c:layout>
                <c:manualLayout>
                  <c:x val="1.2380468066491689E-2"/>
                  <c:y val="1.338655584718576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17-4930-8928-91E587BA4A2C}"/>
                </c:ext>
              </c:extLst>
            </c:dLbl>
            <c:dLbl>
              <c:idx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4F17-4930-8928-91E587BA4A2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6r'!$H$6:$H$7</c:f>
              <c:strCache>
                <c:ptCount val="2"/>
                <c:pt idx="0">
                  <c:v>Cash Balance</c:v>
                </c:pt>
                <c:pt idx="1">
                  <c:v>Money Market</c:v>
                </c:pt>
              </c:strCache>
            </c:strRef>
          </c:cat>
          <c:val>
            <c:numRef>
              <c:f>'RSA Fund 6r'!$I$6:$I$7</c:f>
              <c:numCache>
                <c:formatCode>#,##0_);[Red]\(#,##0\)</c:formatCode>
                <c:ptCount val="2"/>
                <c:pt idx="0">
                  <c:v>9364910.8300000001</c:v>
                </c:pt>
                <c:pt idx="1">
                  <c:v>267151339.38</c:v>
                </c:pt>
              </c:numCache>
            </c:numRef>
          </c:val>
          <c:extLst>
            <c:ext xmlns:c16="http://schemas.microsoft.com/office/drawing/2014/chart" uri="{C3380CC4-5D6E-409C-BE32-E72D297353CC}">
              <c16:uniqueId val="{0000000C-2BEC-4F4F-AF29-3C956A3EC4C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sz="1200"/>
              <a:t>T-Bills Yield Curve</a:t>
            </a:r>
          </a:p>
        </c:rich>
      </c:tx>
      <c:layout>
        <c:manualLayout>
          <c:xMode val="edge"/>
          <c:yMode val="edge"/>
          <c:x val="0.11503383314122623"/>
          <c:y val="2.850372994544384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lineChart>
        <c:grouping val="standard"/>
        <c:varyColors val="0"/>
        <c:ser>
          <c:idx val="0"/>
          <c:order val="0"/>
          <c:tx>
            <c:strRef>
              <c:f>'Money Market'!$S$1</c:f>
              <c:strCache>
                <c:ptCount val="1"/>
                <c:pt idx="0">
                  <c:v>31-Jul-25</c:v>
                </c:pt>
              </c:strCache>
            </c:strRef>
          </c:tx>
          <c:spPr>
            <a:ln w="28575" cap="rnd">
              <a:solidFill>
                <a:schemeClr val="accent1">
                  <a:lumMod val="60000"/>
                  <a:lumOff val="40000"/>
                </a:schemeClr>
              </a:solidFill>
              <a:round/>
            </a:ln>
            <a:effectLst/>
          </c:spPr>
          <c:marker>
            <c:symbol val="none"/>
          </c:marker>
          <c:cat>
            <c:numRef>
              <c:f>'Money Market'!$R$2:$R$22</c:f>
              <c:numCache>
                <c:formatCode>#,##0_);[Red]\(#,##0\)</c:formatCode>
                <c:ptCount val="21"/>
                <c:pt idx="0">
                  <c:v>7</c:v>
                </c:pt>
                <c:pt idx="1">
                  <c:v>21</c:v>
                </c:pt>
                <c:pt idx="2">
                  <c:v>35</c:v>
                </c:pt>
                <c:pt idx="3">
                  <c:v>42</c:v>
                </c:pt>
                <c:pt idx="4">
                  <c:v>49</c:v>
                </c:pt>
                <c:pt idx="5">
                  <c:v>56</c:v>
                </c:pt>
                <c:pt idx="6">
                  <c:v>70</c:v>
                </c:pt>
                <c:pt idx="7">
                  <c:v>84</c:v>
                </c:pt>
                <c:pt idx="8">
                  <c:v>98</c:v>
                </c:pt>
                <c:pt idx="9">
                  <c:v>112</c:v>
                </c:pt>
                <c:pt idx="10">
                  <c:v>126</c:v>
                </c:pt>
                <c:pt idx="11">
                  <c:v>133</c:v>
                </c:pt>
                <c:pt idx="12">
                  <c:v>140</c:v>
                </c:pt>
                <c:pt idx="13">
                  <c:v>147</c:v>
                </c:pt>
                <c:pt idx="14">
                  <c:v>161</c:v>
                </c:pt>
                <c:pt idx="15">
                  <c:v>175</c:v>
                </c:pt>
                <c:pt idx="16">
                  <c:v>189</c:v>
                </c:pt>
                <c:pt idx="17">
                  <c:v>203</c:v>
                </c:pt>
                <c:pt idx="18">
                  <c:v>217</c:v>
                </c:pt>
                <c:pt idx="19">
                  <c:v>224</c:v>
                </c:pt>
                <c:pt idx="20">
                  <c:v>231</c:v>
                </c:pt>
              </c:numCache>
            </c:numRef>
          </c:cat>
          <c:val>
            <c:numRef>
              <c:f>'Money Market'!$S$2:$S$22</c:f>
              <c:numCache>
                <c:formatCode>0.00%</c:formatCode>
                <c:ptCount val="21"/>
                <c:pt idx="0">
                  <c:v>0.16300800439726543</c:v>
                </c:pt>
                <c:pt idx="1">
                  <c:v>0.16444119696077564</c:v>
                </c:pt>
                <c:pt idx="2">
                  <c:v>0.16600098530119881</c:v>
                </c:pt>
                <c:pt idx="3">
                  <c:v>0.16673889393983393</c:v>
                </c:pt>
                <c:pt idx="4">
                  <c:v>0.16748287969593284</c:v>
                </c:pt>
                <c:pt idx="5">
                  <c:v>0.16823301931335297</c:v>
                </c:pt>
                <c:pt idx="6">
                  <c:v>0.16166135629222878</c:v>
                </c:pt>
                <c:pt idx="7">
                  <c:v>0.16881314928134342</c:v>
                </c:pt>
                <c:pt idx="8">
                  <c:v>0.17122577139788411</c:v>
                </c:pt>
                <c:pt idx="9">
                  <c:v>0.17257947076417479</c:v>
                </c:pt>
                <c:pt idx="10">
                  <c:v>0.1742913441631018</c:v>
                </c:pt>
                <c:pt idx="11">
                  <c:v>0.17521537044123942</c:v>
                </c:pt>
                <c:pt idx="12">
                  <c:v>0.17614799649020182</c:v>
                </c:pt>
                <c:pt idx="13">
                  <c:v>0.17708934728379058</c:v>
                </c:pt>
                <c:pt idx="14">
                  <c:v>0.17911515517006926</c:v>
                </c:pt>
                <c:pt idx="15">
                  <c:v>0.17153552499907343</c:v>
                </c:pt>
                <c:pt idx="16">
                  <c:v>0.17981668685676805</c:v>
                </c:pt>
                <c:pt idx="17">
                  <c:v>0.18519335554035871</c:v>
                </c:pt>
                <c:pt idx="18">
                  <c:v>0.18725898996911117</c:v>
                </c:pt>
                <c:pt idx="19">
                  <c:v>0.18359041580295085</c:v>
                </c:pt>
                <c:pt idx="20">
                  <c:v>0.18723650187876953</c:v>
                </c:pt>
              </c:numCache>
            </c:numRef>
          </c:val>
          <c:smooth val="1"/>
          <c:extLst>
            <c:ext xmlns:c16="http://schemas.microsoft.com/office/drawing/2014/chart" uri="{C3380CC4-5D6E-409C-BE32-E72D297353CC}">
              <c16:uniqueId val="{00000000-4886-4A7C-8EF9-904A7711344A}"/>
            </c:ext>
          </c:extLst>
        </c:ser>
        <c:ser>
          <c:idx val="1"/>
          <c:order val="1"/>
          <c:tx>
            <c:strRef>
              <c:f>'Money Market'!$T$1</c:f>
              <c:strCache>
                <c:ptCount val="1"/>
                <c:pt idx="0">
                  <c:v>30-Jun-25</c:v>
                </c:pt>
              </c:strCache>
            </c:strRef>
          </c:tx>
          <c:spPr>
            <a:ln w="28575" cap="rnd">
              <a:solidFill>
                <a:schemeClr val="accent5">
                  <a:lumMod val="75000"/>
                </a:schemeClr>
              </a:solidFill>
              <a:round/>
            </a:ln>
            <a:effectLst/>
          </c:spPr>
          <c:marker>
            <c:symbol val="none"/>
          </c:marker>
          <c:cat>
            <c:numRef>
              <c:f>'Money Market'!$R$2:$R$22</c:f>
              <c:numCache>
                <c:formatCode>#,##0_);[Red]\(#,##0\)</c:formatCode>
                <c:ptCount val="21"/>
                <c:pt idx="0">
                  <c:v>7</c:v>
                </c:pt>
                <c:pt idx="1">
                  <c:v>21</c:v>
                </c:pt>
                <c:pt idx="2">
                  <c:v>35</c:v>
                </c:pt>
                <c:pt idx="3">
                  <c:v>42</c:v>
                </c:pt>
                <c:pt idx="4">
                  <c:v>49</c:v>
                </c:pt>
                <c:pt idx="5">
                  <c:v>56</c:v>
                </c:pt>
                <c:pt idx="6">
                  <c:v>70</c:v>
                </c:pt>
                <c:pt idx="7">
                  <c:v>84</c:v>
                </c:pt>
                <c:pt idx="8">
                  <c:v>98</c:v>
                </c:pt>
                <c:pt idx="9">
                  <c:v>112</c:v>
                </c:pt>
                <c:pt idx="10">
                  <c:v>126</c:v>
                </c:pt>
                <c:pt idx="11">
                  <c:v>133</c:v>
                </c:pt>
                <c:pt idx="12">
                  <c:v>140</c:v>
                </c:pt>
                <c:pt idx="13">
                  <c:v>147</c:v>
                </c:pt>
                <c:pt idx="14">
                  <c:v>161</c:v>
                </c:pt>
                <c:pt idx="15">
                  <c:v>175</c:v>
                </c:pt>
                <c:pt idx="16">
                  <c:v>189</c:v>
                </c:pt>
                <c:pt idx="17">
                  <c:v>203</c:v>
                </c:pt>
                <c:pt idx="18">
                  <c:v>217</c:v>
                </c:pt>
                <c:pt idx="19">
                  <c:v>224</c:v>
                </c:pt>
                <c:pt idx="20">
                  <c:v>231</c:v>
                </c:pt>
              </c:numCache>
            </c:numRef>
          </c:cat>
          <c:val>
            <c:numRef>
              <c:f>'Money Market'!$T$2:$T$23</c:f>
              <c:numCache>
                <c:formatCode>0.00%</c:formatCode>
                <c:ptCount val="22"/>
                <c:pt idx="0">
                  <c:v>0.18136089058609406</c:v>
                </c:pt>
                <c:pt idx="1">
                  <c:v>0.17947457150885082</c:v>
                </c:pt>
                <c:pt idx="2">
                  <c:v>0.17805381559040201</c:v>
                </c:pt>
                <c:pt idx="3">
                  <c:v>0.18417121715150056</c:v>
                </c:pt>
                <c:pt idx="4">
                  <c:v>0.18577277213915494</c:v>
                </c:pt>
                <c:pt idx="5">
                  <c:v>0.18207298927872595</c:v>
                </c:pt>
                <c:pt idx="6">
                  <c:v>0.18943544201603138</c:v>
                </c:pt>
                <c:pt idx="7">
                  <c:v>0.19406767304383632</c:v>
                </c:pt>
                <c:pt idx="8">
                  <c:v>0.19752722714772891</c:v>
                </c:pt>
                <c:pt idx="9">
                  <c:v>0.20644857515983739</c:v>
                </c:pt>
                <c:pt idx="10">
                  <c:v>0.20750302529309159</c:v>
                </c:pt>
                <c:pt idx="11">
                  <c:v>0.19998895212387957</c:v>
                </c:pt>
                <c:pt idx="12">
                  <c:v>0.20075894389300453</c:v>
                </c:pt>
                <c:pt idx="13">
                  <c:v>0.21033897574564256</c:v>
                </c:pt>
                <c:pt idx="14">
                  <c:v>0.21374675630017939</c:v>
                </c:pt>
                <c:pt idx="15">
                  <c:v>0.21659256799552334</c:v>
                </c:pt>
                <c:pt idx="16">
                  <c:v>0.21592023284056541</c:v>
                </c:pt>
                <c:pt idx="17">
                  <c:v>0.21538170122741185</c:v>
                </c:pt>
                <c:pt idx="18">
                  <c:v>0.21356212431136823</c:v>
                </c:pt>
                <c:pt idx="19">
                  <c:v>0.21510171280903834</c:v>
                </c:pt>
                <c:pt idx="20">
                  <c:v>0.21732796189317929</c:v>
                </c:pt>
                <c:pt idx="21">
                  <c:v>0.21958626046046745</c:v>
                </c:pt>
              </c:numCache>
            </c:numRef>
          </c:val>
          <c:smooth val="1"/>
          <c:extLst>
            <c:ext xmlns:c16="http://schemas.microsoft.com/office/drawing/2014/chart" uri="{C3380CC4-5D6E-409C-BE32-E72D297353CC}">
              <c16:uniqueId val="{00000001-4886-4A7C-8EF9-904A7711344A}"/>
            </c:ext>
          </c:extLst>
        </c:ser>
        <c:dLbls>
          <c:showLegendKey val="0"/>
          <c:showVal val="0"/>
          <c:showCatName val="0"/>
          <c:showSerName val="0"/>
          <c:showPercent val="0"/>
          <c:showBubbleSize val="0"/>
        </c:dLbls>
        <c:smooth val="0"/>
        <c:axId val="677165656"/>
        <c:axId val="677171776"/>
      </c:lineChart>
      <c:catAx>
        <c:axId val="6771656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DTM (days)</a:t>
                </a:r>
              </a:p>
            </c:rich>
          </c:tx>
          <c:layout>
            <c:manualLayout>
              <c:xMode val="edge"/>
              <c:yMode val="edge"/>
              <c:x val="0.45195064318799794"/>
              <c:y val="0.8305644095069231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71776"/>
        <c:crosses val="autoZero"/>
        <c:auto val="1"/>
        <c:lblAlgn val="ctr"/>
        <c:lblOffset val="100"/>
        <c:noMultiLvlLbl val="0"/>
      </c:catAx>
      <c:valAx>
        <c:axId val="67717177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YTM</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65656"/>
        <c:crosses val="autoZero"/>
        <c:crossBetween val="between"/>
        <c:majorUnit val="3.0000000000000006E-2"/>
      </c:valAx>
      <c:spPr>
        <a:noFill/>
        <a:ln>
          <a:noFill/>
        </a:ln>
        <a:effectLst/>
      </c:spPr>
    </c:plotArea>
    <c:legend>
      <c:legendPos val="b"/>
      <c:layout>
        <c:manualLayout>
          <c:xMode val="edge"/>
          <c:yMode val="edge"/>
          <c:x val="0.25943628065600083"/>
          <c:y val="0.89565507436570424"/>
          <c:w val="0.50915291639500482"/>
          <c:h val="7.65671478565179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sz="1200"/>
              <a:t>FGN Bond Yield Curve</a:t>
            </a:r>
          </a:p>
        </c:rich>
      </c:tx>
      <c:layout>
        <c:manualLayout>
          <c:xMode val="edge"/>
          <c:yMode val="edge"/>
          <c:x val="0.10801621043167454"/>
          <c:y val="3.3057240795720207E-2"/>
        </c:manualLayout>
      </c:layout>
      <c:overlay val="0"/>
      <c:spPr>
        <a:noFill/>
        <a:ln>
          <a:noFill/>
        </a:ln>
        <a:effectLst/>
      </c:spPr>
    </c:title>
    <c:autoTitleDeleted val="0"/>
    <c:plotArea>
      <c:layout/>
      <c:lineChart>
        <c:grouping val="standard"/>
        <c:varyColors val="0"/>
        <c:ser>
          <c:idx val="0"/>
          <c:order val="0"/>
          <c:tx>
            <c:strRef>
              <c:f>'Money Market'!$AT$1</c:f>
              <c:strCache>
                <c:ptCount val="1"/>
                <c:pt idx="0">
                  <c:v>31-Jul-25</c:v>
                </c:pt>
              </c:strCache>
            </c:strRef>
          </c:tx>
          <c:spPr>
            <a:ln w="28575" cap="rnd">
              <a:solidFill>
                <a:schemeClr val="accent1">
                  <a:lumMod val="60000"/>
                  <a:lumOff val="40000"/>
                </a:schemeClr>
              </a:solidFill>
              <a:round/>
            </a:ln>
            <a:effectLst/>
          </c:spPr>
          <c:marker>
            <c:symbol val="none"/>
          </c:marker>
          <c:cat>
            <c:numRef>
              <c:f>'Money Market'!$AS$2:$AS$18</c:f>
              <c:numCache>
                <c:formatCode>#,##0.0_);[Red]\(#,##0.0\)</c:formatCode>
                <c:ptCount val="17"/>
                <c:pt idx="0">
                  <c:v>0.47945205479452052</c:v>
                </c:pt>
                <c:pt idx="1">
                  <c:v>1.6273972602739726</c:v>
                </c:pt>
                <c:pt idx="2">
                  <c:v>2.5653661875427791</c:v>
                </c:pt>
                <c:pt idx="3">
                  <c:v>3.3292265571526354</c:v>
                </c:pt>
                <c:pt idx="4">
                  <c:v>4.9785486079415788</c:v>
                </c:pt>
                <c:pt idx="5">
                  <c:v>5.562206572769953</c:v>
                </c:pt>
                <c:pt idx="6">
                  <c:v>6.7405886379192337</c:v>
                </c:pt>
                <c:pt idx="7">
                  <c:v>6.9021218343600275</c:v>
                </c:pt>
                <c:pt idx="8">
                  <c:v>8.9649507119386644</c:v>
                </c:pt>
                <c:pt idx="9">
                  <c:v>10.63107460643395</c:v>
                </c:pt>
                <c:pt idx="10">
                  <c:v>11.715880370682394</c:v>
                </c:pt>
                <c:pt idx="11">
                  <c:v>12.891061998826521</c:v>
                </c:pt>
                <c:pt idx="12">
                  <c:v>16.47763918466687</c:v>
                </c:pt>
                <c:pt idx="13">
                  <c:v>19.981486310299868</c:v>
                </c:pt>
                <c:pt idx="14">
                  <c:v>23.737816230423832</c:v>
                </c:pt>
                <c:pt idx="15">
                  <c:v>24.655644481887112</c:v>
                </c:pt>
                <c:pt idx="16">
                  <c:v>27.891144259818731</c:v>
                </c:pt>
              </c:numCache>
            </c:numRef>
          </c:cat>
          <c:val>
            <c:numRef>
              <c:f>'Money Market'!$AT$2:$AT$18</c:f>
              <c:numCache>
                <c:formatCode>0.00%</c:formatCode>
                <c:ptCount val="17"/>
                <c:pt idx="0">
                  <c:v>0.17224795467385146</c:v>
                </c:pt>
                <c:pt idx="1">
                  <c:v>0.16474848113991353</c:v>
                </c:pt>
                <c:pt idx="2">
                  <c:v>0.16381755639193035</c:v>
                </c:pt>
                <c:pt idx="3">
                  <c:v>0.16490702610228131</c:v>
                </c:pt>
                <c:pt idx="4">
                  <c:v>0.16639763019089165</c:v>
                </c:pt>
                <c:pt idx="5">
                  <c:v>0.16691942425754572</c:v>
                </c:pt>
                <c:pt idx="6">
                  <c:v>0.16295390053347267</c:v>
                </c:pt>
                <c:pt idx="7">
                  <c:v>0.16239999996947099</c:v>
                </c:pt>
                <c:pt idx="8">
                  <c:v>0.1611603596336125</c:v>
                </c:pt>
                <c:pt idx="9">
                  <c:v>0.15877730977613139</c:v>
                </c:pt>
                <c:pt idx="10">
                  <c:v>0.15721508274334586</c:v>
                </c:pt>
                <c:pt idx="11">
                  <c:v>0.15678756397882682</c:v>
                </c:pt>
                <c:pt idx="12">
                  <c:v>0.1557986742351592</c:v>
                </c:pt>
                <c:pt idx="13">
                  <c:v>0.15540940787873439</c:v>
                </c:pt>
                <c:pt idx="14">
                  <c:v>0.15499251643994064</c:v>
                </c:pt>
                <c:pt idx="15">
                  <c:v>0.1564163795197758</c:v>
                </c:pt>
                <c:pt idx="16">
                  <c:v>0.15907974009614545</c:v>
                </c:pt>
              </c:numCache>
            </c:numRef>
          </c:val>
          <c:smooth val="1"/>
          <c:extLst>
            <c:ext xmlns:c16="http://schemas.microsoft.com/office/drawing/2014/chart" uri="{C3380CC4-5D6E-409C-BE32-E72D297353CC}">
              <c16:uniqueId val="{00000000-8D63-4582-B258-7947E90B2B20}"/>
            </c:ext>
          </c:extLst>
        </c:ser>
        <c:ser>
          <c:idx val="1"/>
          <c:order val="1"/>
          <c:tx>
            <c:strRef>
              <c:f>'Money Market'!$AU$1</c:f>
              <c:strCache>
                <c:ptCount val="1"/>
                <c:pt idx="0">
                  <c:v>30-Jun-25</c:v>
                </c:pt>
              </c:strCache>
            </c:strRef>
          </c:tx>
          <c:spPr>
            <a:ln w="28575" cap="rnd">
              <a:solidFill>
                <a:schemeClr val="accent5">
                  <a:lumMod val="75000"/>
                </a:schemeClr>
              </a:solidFill>
              <a:round/>
            </a:ln>
            <a:effectLst/>
          </c:spPr>
          <c:marker>
            <c:symbol val="none"/>
          </c:marker>
          <c:cat>
            <c:numRef>
              <c:f>'Money Market'!$AS$2:$AS$18</c:f>
              <c:numCache>
                <c:formatCode>#,##0.0_);[Red]\(#,##0.0\)</c:formatCode>
                <c:ptCount val="17"/>
                <c:pt idx="0">
                  <c:v>0.47945205479452052</c:v>
                </c:pt>
                <c:pt idx="1">
                  <c:v>1.6273972602739726</c:v>
                </c:pt>
                <c:pt idx="2">
                  <c:v>2.5653661875427791</c:v>
                </c:pt>
                <c:pt idx="3">
                  <c:v>3.3292265571526354</c:v>
                </c:pt>
                <c:pt idx="4">
                  <c:v>4.9785486079415788</c:v>
                </c:pt>
                <c:pt idx="5">
                  <c:v>5.562206572769953</c:v>
                </c:pt>
                <c:pt idx="6">
                  <c:v>6.7405886379192337</c:v>
                </c:pt>
                <c:pt idx="7">
                  <c:v>6.9021218343600275</c:v>
                </c:pt>
                <c:pt idx="8">
                  <c:v>8.9649507119386644</c:v>
                </c:pt>
                <c:pt idx="9">
                  <c:v>10.63107460643395</c:v>
                </c:pt>
                <c:pt idx="10">
                  <c:v>11.715880370682394</c:v>
                </c:pt>
                <c:pt idx="11">
                  <c:v>12.891061998826521</c:v>
                </c:pt>
                <c:pt idx="12">
                  <c:v>16.47763918466687</c:v>
                </c:pt>
                <c:pt idx="13">
                  <c:v>19.981486310299868</c:v>
                </c:pt>
                <c:pt idx="14">
                  <c:v>23.737816230423832</c:v>
                </c:pt>
                <c:pt idx="15">
                  <c:v>24.655644481887112</c:v>
                </c:pt>
                <c:pt idx="16">
                  <c:v>27.891144259818731</c:v>
                </c:pt>
              </c:numCache>
            </c:numRef>
          </c:cat>
          <c:val>
            <c:numRef>
              <c:f>'Money Market'!$AU$2:$AU$18</c:f>
              <c:numCache>
                <c:formatCode>0.00%</c:formatCode>
                <c:ptCount val="17"/>
                <c:pt idx="0">
                  <c:v>0.19899999999999962</c:v>
                </c:pt>
                <c:pt idx="1">
                  <c:v>0.1864247116341308</c:v>
                </c:pt>
                <c:pt idx="2">
                  <c:v>0.19030493416984381</c:v>
                </c:pt>
                <c:pt idx="3">
                  <c:v>0.18680214740996631</c:v>
                </c:pt>
                <c:pt idx="4">
                  <c:v>0.18721507107145144</c:v>
                </c:pt>
                <c:pt idx="5">
                  <c:v>0.18729933177458202</c:v>
                </c:pt>
                <c:pt idx="6">
                  <c:v>0.18577111266567378</c:v>
                </c:pt>
                <c:pt idx="8">
                  <c:v>0.18009697185393186</c:v>
                </c:pt>
                <c:pt idx="9">
                  <c:v>0.18339227434270128</c:v>
                </c:pt>
                <c:pt idx="10">
                  <c:v>0.18125582497781681</c:v>
                </c:pt>
                <c:pt idx="11">
                  <c:v>0.16749423493009977</c:v>
                </c:pt>
                <c:pt idx="12">
                  <c:v>0.17102315825571246</c:v>
                </c:pt>
                <c:pt idx="13">
                  <c:v>0.18133999999999831</c:v>
                </c:pt>
                <c:pt idx="14">
                  <c:v>0.169696052156246</c:v>
                </c:pt>
                <c:pt idx="15">
                  <c:v>0.16827492675162109</c:v>
                </c:pt>
                <c:pt idx="16">
                  <c:v>0.16629765234472341</c:v>
                </c:pt>
              </c:numCache>
            </c:numRef>
          </c:val>
          <c:smooth val="1"/>
          <c:extLst>
            <c:ext xmlns:c16="http://schemas.microsoft.com/office/drawing/2014/chart" uri="{C3380CC4-5D6E-409C-BE32-E72D297353CC}">
              <c16:uniqueId val="{00000001-8D63-4582-B258-7947E90B2B20}"/>
            </c:ext>
          </c:extLst>
        </c:ser>
        <c:dLbls>
          <c:showLegendKey val="0"/>
          <c:showVal val="0"/>
          <c:showCatName val="0"/>
          <c:showSerName val="0"/>
          <c:showPercent val="0"/>
          <c:showBubbleSize val="0"/>
        </c:dLbls>
        <c:smooth val="0"/>
        <c:axId val="677165656"/>
        <c:axId val="677171776"/>
      </c:lineChart>
      <c:catAx>
        <c:axId val="6771656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DTM (days)</a:t>
                </a:r>
              </a:p>
            </c:rich>
          </c:tx>
          <c:layout>
            <c:manualLayout>
              <c:xMode val="edge"/>
              <c:yMode val="edge"/>
              <c:x val="0.45195064318799794"/>
              <c:y val="0.83056440950692312"/>
            </c:manualLayout>
          </c:layout>
          <c:overlay val="0"/>
          <c:spPr>
            <a:noFill/>
            <a:ln>
              <a:noFill/>
            </a:ln>
            <a:effectLst/>
          </c:spPr>
        </c:title>
        <c:numFmt formatCode="#,##0.0_);[Red]\(#,##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71776"/>
        <c:crosses val="autoZero"/>
        <c:auto val="1"/>
        <c:lblAlgn val="ctr"/>
        <c:lblOffset val="100"/>
        <c:noMultiLvlLbl val="0"/>
      </c:catAx>
      <c:valAx>
        <c:axId val="67717177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YTM</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65656"/>
        <c:crosses val="autoZero"/>
        <c:crossBetween val="between"/>
        <c:majorUnit val="3.0000000000000006E-2"/>
      </c:valAx>
    </c:plotArea>
    <c:legend>
      <c:legendPos val="b"/>
      <c:layout>
        <c:manualLayout>
          <c:xMode val="edge"/>
          <c:yMode val="edge"/>
          <c:x val="0.25943628065600083"/>
          <c:y val="0.89565507436570424"/>
          <c:w val="0.50915291639500482"/>
          <c:h val="7.65671478565179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round/>
    </a:ln>
    <a:effectLst/>
  </c:spPr>
  <c:txPr>
    <a:bodyPr/>
    <a:lstStyle/>
    <a:p>
      <a:pPr>
        <a:defRPr sz="800">
          <a:latin typeface="Ebrima" panose="02000000000000000000" pitchFamily="2" charset="0"/>
          <a:ea typeface="Ebrima" panose="02000000000000000000" pitchFamily="2" charset="0"/>
          <a:cs typeface="Ebrima" panose="02000000000000000000" pitchFamily="2"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4173C2-472F-254A-90F5-00E9CEB6945F}" type="datetimeFigureOut">
              <a:rPr lang="en-US" smtClean="0"/>
              <a:t>08-08-2025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1EAE1D-7BA1-D946-94C1-6A47096D16F5}" type="slidenum">
              <a:rPr lang="en-US" smtClean="0"/>
              <a:t>‹#›</a:t>
            </a:fld>
            <a:endParaRPr lang="en-US"/>
          </a:p>
        </p:txBody>
      </p:sp>
    </p:spTree>
    <p:extLst>
      <p:ext uri="{BB962C8B-B14F-4D97-AF65-F5344CB8AC3E}">
        <p14:creationId xmlns:p14="http://schemas.microsoft.com/office/powerpoint/2010/main" val="166969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EAE1D-7BA1-D946-94C1-6A47096D16F5}" type="slidenum">
              <a:rPr lang="en-US" smtClean="0"/>
              <a:t>1</a:t>
            </a:fld>
            <a:endParaRPr lang="en-US"/>
          </a:p>
        </p:txBody>
      </p:sp>
    </p:spTree>
    <p:extLst>
      <p:ext uri="{BB962C8B-B14F-4D97-AF65-F5344CB8AC3E}">
        <p14:creationId xmlns:p14="http://schemas.microsoft.com/office/powerpoint/2010/main" val="1678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EAE1D-7BA1-D946-94C1-6A47096D16F5}" type="slidenum">
              <a:rPr lang="en-US" smtClean="0"/>
              <a:t>10</a:t>
            </a:fld>
            <a:endParaRPr lang="en-US"/>
          </a:p>
        </p:txBody>
      </p:sp>
    </p:spTree>
    <p:extLst>
      <p:ext uri="{BB962C8B-B14F-4D97-AF65-F5344CB8AC3E}">
        <p14:creationId xmlns:p14="http://schemas.microsoft.com/office/powerpoint/2010/main" val="391680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6196E-7241-FBFA-60DD-6E4BC8E7B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9A8C3-1B31-6933-A750-40B99EFAA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335C6-4BF9-971C-563A-0E9205BF4F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A200D-BB97-ADB7-2435-6E44C58B1AAD}"/>
              </a:ext>
            </a:extLst>
          </p:cNvPr>
          <p:cNvSpPr>
            <a:spLocks noGrp="1"/>
          </p:cNvSpPr>
          <p:nvPr>
            <p:ph type="sldNum" sz="quarter" idx="5"/>
          </p:nvPr>
        </p:nvSpPr>
        <p:spPr/>
        <p:txBody>
          <a:bodyPr/>
          <a:lstStyle/>
          <a:p>
            <a:fld id="{C81EAE1D-7BA1-D946-94C1-6A47096D16F5}" type="slidenum">
              <a:rPr lang="en-US" smtClean="0"/>
              <a:t>2</a:t>
            </a:fld>
            <a:endParaRPr lang="en-US"/>
          </a:p>
        </p:txBody>
      </p:sp>
    </p:spTree>
    <p:extLst>
      <p:ext uri="{BB962C8B-B14F-4D97-AF65-F5344CB8AC3E}">
        <p14:creationId xmlns:p14="http://schemas.microsoft.com/office/powerpoint/2010/main" val="81429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5244-BBDA-58C1-E1F6-E048DC39A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2F195-35E6-F259-F265-052A14529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21F5-97CC-DC60-347B-CF50801927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9D4C8-DEE1-6856-C9B9-D64EE06E8260}"/>
              </a:ext>
            </a:extLst>
          </p:cNvPr>
          <p:cNvSpPr>
            <a:spLocks noGrp="1"/>
          </p:cNvSpPr>
          <p:nvPr>
            <p:ph type="sldNum" sz="quarter" idx="5"/>
          </p:nvPr>
        </p:nvSpPr>
        <p:spPr/>
        <p:txBody>
          <a:bodyPr/>
          <a:lstStyle/>
          <a:p>
            <a:fld id="{C81EAE1D-7BA1-D946-94C1-6A47096D16F5}" type="slidenum">
              <a:rPr lang="en-US" smtClean="0"/>
              <a:t>3</a:t>
            </a:fld>
            <a:endParaRPr lang="en-US"/>
          </a:p>
        </p:txBody>
      </p:sp>
    </p:spTree>
    <p:extLst>
      <p:ext uri="{BB962C8B-B14F-4D97-AF65-F5344CB8AC3E}">
        <p14:creationId xmlns:p14="http://schemas.microsoft.com/office/powerpoint/2010/main" val="289083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EA3E-2DBA-03F4-A809-776135C7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DADB0-E194-1176-38C0-63CD03025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E4F9C-F86E-4233-2B4F-5BDA2C6F1D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CEDE15-B025-0963-0FCA-1DFB5468E871}"/>
              </a:ext>
            </a:extLst>
          </p:cNvPr>
          <p:cNvSpPr>
            <a:spLocks noGrp="1"/>
          </p:cNvSpPr>
          <p:nvPr>
            <p:ph type="sldNum" sz="quarter" idx="5"/>
          </p:nvPr>
        </p:nvSpPr>
        <p:spPr/>
        <p:txBody>
          <a:bodyPr/>
          <a:lstStyle/>
          <a:p>
            <a:fld id="{C81EAE1D-7BA1-D946-94C1-6A47096D16F5}" type="slidenum">
              <a:rPr lang="en-US" smtClean="0"/>
              <a:t>4</a:t>
            </a:fld>
            <a:endParaRPr lang="en-US"/>
          </a:p>
        </p:txBody>
      </p:sp>
    </p:spTree>
    <p:extLst>
      <p:ext uri="{BB962C8B-B14F-4D97-AF65-F5344CB8AC3E}">
        <p14:creationId xmlns:p14="http://schemas.microsoft.com/office/powerpoint/2010/main" val="3573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E3C3-A2DE-E99A-ED1B-5814A4A03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29B50-CB69-ADCB-3523-5765B00C5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A5BD5-CF6E-585D-4027-8C71643B5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C2597-786D-FEBA-9C43-E8438F6CE655}"/>
              </a:ext>
            </a:extLst>
          </p:cNvPr>
          <p:cNvSpPr>
            <a:spLocks noGrp="1"/>
          </p:cNvSpPr>
          <p:nvPr>
            <p:ph type="sldNum" sz="quarter" idx="5"/>
          </p:nvPr>
        </p:nvSpPr>
        <p:spPr/>
        <p:txBody>
          <a:bodyPr/>
          <a:lstStyle/>
          <a:p>
            <a:fld id="{C81EAE1D-7BA1-D946-94C1-6A47096D16F5}" type="slidenum">
              <a:rPr lang="en-US" smtClean="0"/>
              <a:t>5</a:t>
            </a:fld>
            <a:endParaRPr lang="en-US"/>
          </a:p>
        </p:txBody>
      </p:sp>
    </p:spTree>
    <p:extLst>
      <p:ext uri="{BB962C8B-B14F-4D97-AF65-F5344CB8AC3E}">
        <p14:creationId xmlns:p14="http://schemas.microsoft.com/office/powerpoint/2010/main" val="195181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B22E-8CA4-A64B-0BE2-62EC47857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6F148-2334-E2B5-348E-C65BBA2BD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AC2E7-CE4C-98C8-D102-C7B057D7E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5397B-208E-FB1D-B870-39249E346420}"/>
              </a:ext>
            </a:extLst>
          </p:cNvPr>
          <p:cNvSpPr>
            <a:spLocks noGrp="1"/>
          </p:cNvSpPr>
          <p:nvPr>
            <p:ph type="sldNum" sz="quarter" idx="5"/>
          </p:nvPr>
        </p:nvSpPr>
        <p:spPr/>
        <p:txBody>
          <a:bodyPr/>
          <a:lstStyle/>
          <a:p>
            <a:fld id="{C81EAE1D-7BA1-D946-94C1-6A47096D16F5}" type="slidenum">
              <a:rPr lang="en-US" smtClean="0"/>
              <a:t>6</a:t>
            </a:fld>
            <a:endParaRPr lang="en-US"/>
          </a:p>
        </p:txBody>
      </p:sp>
    </p:spTree>
    <p:extLst>
      <p:ext uri="{BB962C8B-B14F-4D97-AF65-F5344CB8AC3E}">
        <p14:creationId xmlns:p14="http://schemas.microsoft.com/office/powerpoint/2010/main" val="371316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66AF-8189-2563-8F78-E87B04C7A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46683-D05A-A466-5432-81BBE8C4B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5DCC5-337B-1967-984E-9F60B2CCF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2F7FF-E66A-071A-287D-35275FD6B98D}"/>
              </a:ext>
            </a:extLst>
          </p:cNvPr>
          <p:cNvSpPr>
            <a:spLocks noGrp="1"/>
          </p:cNvSpPr>
          <p:nvPr>
            <p:ph type="sldNum" sz="quarter" idx="5"/>
          </p:nvPr>
        </p:nvSpPr>
        <p:spPr/>
        <p:txBody>
          <a:bodyPr/>
          <a:lstStyle/>
          <a:p>
            <a:fld id="{C81EAE1D-7BA1-D946-94C1-6A47096D16F5}" type="slidenum">
              <a:rPr lang="en-US" smtClean="0"/>
              <a:t>7</a:t>
            </a:fld>
            <a:endParaRPr lang="en-US"/>
          </a:p>
        </p:txBody>
      </p:sp>
    </p:spTree>
    <p:extLst>
      <p:ext uri="{BB962C8B-B14F-4D97-AF65-F5344CB8AC3E}">
        <p14:creationId xmlns:p14="http://schemas.microsoft.com/office/powerpoint/2010/main" val="5249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7B58-DE7B-88E6-944D-CEAE4B13B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C37DF-889B-36CA-443C-73EC20294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CCB51-1349-5EC4-8E02-E4821357C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C6DFA6-807B-A8BD-D394-2669A50AD1BF}"/>
              </a:ext>
            </a:extLst>
          </p:cNvPr>
          <p:cNvSpPr>
            <a:spLocks noGrp="1"/>
          </p:cNvSpPr>
          <p:nvPr>
            <p:ph type="sldNum" sz="quarter" idx="5"/>
          </p:nvPr>
        </p:nvSpPr>
        <p:spPr/>
        <p:txBody>
          <a:bodyPr/>
          <a:lstStyle/>
          <a:p>
            <a:fld id="{C81EAE1D-7BA1-D946-94C1-6A47096D16F5}" type="slidenum">
              <a:rPr lang="en-US" smtClean="0"/>
              <a:t>8</a:t>
            </a:fld>
            <a:endParaRPr lang="en-US"/>
          </a:p>
        </p:txBody>
      </p:sp>
    </p:spTree>
    <p:extLst>
      <p:ext uri="{BB962C8B-B14F-4D97-AF65-F5344CB8AC3E}">
        <p14:creationId xmlns:p14="http://schemas.microsoft.com/office/powerpoint/2010/main" val="203118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AA2CA-6365-DC3A-7161-AC153E478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05DC-37AF-92A2-923A-143D766CD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6FF3C-F6FB-6548-2518-4C71459D52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2E0A3-21BA-2203-1798-5A9D4CAF402D}"/>
              </a:ext>
            </a:extLst>
          </p:cNvPr>
          <p:cNvSpPr>
            <a:spLocks noGrp="1"/>
          </p:cNvSpPr>
          <p:nvPr>
            <p:ph type="sldNum" sz="quarter" idx="5"/>
          </p:nvPr>
        </p:nvSpPr>
        <p:spPr/>
        <p:txBody>
          <a:bodyPr/>
          <a:lstStyle/>
          <a:p>
            <a:fld id="{C81EAE1D-7BA1-D946-94C1-6A47096D16F5}" type="slidenum">
              <a:rPr lang="en-US" smtClean="0"/>
              <a:t>9</a:t>
            </a:fld>
            <a:endParaRPr lang="en-US"/>
          </a:p>
        </p:txBody>
      </p:sp>
    </p:spTree>
    <p:extLst>
      <p:ext uri="{BB962C8B-B14F-4D97-AF65-F5344CB8AC3E}">
        <p14:creationId xmlns:p14="http://schemas.microsoft.com/office/powerpoint/2010/main" val="405957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07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08-08-2025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95536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08-08-2025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93337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08-08-2025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270867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08-08-2025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55737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83C5E7-6541-4442-B20B-75F02B0488A8}" type="datetimeFigureOut">
              <a:rPr lang="en-US" smtClean="0"/>
              <a:t>08-08-2025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1898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E83C5E7-6541-4442-B20B-75F02B0488A8}" type="datetimeFigureOut">
              <a:rPr lang="en-US" smtClean="0"/>
              <a:t>08-08-2025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2998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E83C5E7-6541-4442-B20B-75F02B0488A8}" type="datetimeFigureOut">
              <a:rPr lang="en-US" smtClean="0"/>
              <a:t>08-08-2025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8421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E83C5E7-6541-4442-B20B-75F02B0488A8}" type="datetimeFigureOut">
              <a:rPr lang="en-US" smtClean="0"/>
              <a:t>08-08-2025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46685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3C5E7-6541-4442-B20B-75F02B0488A8}" type="datetimeFigureOut">
              <a:rPr lang="en-US" smtClean="0"/>
              <a:t>08-08-2025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63822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E83C5E7-6541-4442-B20B-75F02B0488A8}" type="datetimeFigureOut">
              <a:rPr lang="en-US" smtClean="0"/>
              <a:t>08-08-2025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7078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E83C5E7-6541-4442-B20B-75F02B0488A8}" type="datetimeFigureOut">
              <a:rPr lang="en-US" smtClean="0"/>
              <a:t>08-08-2025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40106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3C5E7-6541-4442-B20B-75F02B0488A8}" type="datetimeFigureOut">
              <a:rPr lang="en-US" smtClean="0"/>
              <a:t>08-08-2025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BC83F-C13E-4B49-B1A7-D708BA70F77E}" type="slidenum">
              <a:rPr lang="en-US" smtClean="0"/>
              <a:t>‹#›</a:t>
            </a:fld>
            <a:endParaRPr lang="en-US"/>
          </a:p>
        </p:txBody>
      </p:sp>
    </p:spTree>
    <p:extLst>
      <p:ext uri="{BB962C8B-B14F-4D97-AF65-F5344CB8AC3E}">
        <p14:creationId xmlns:p14="http://schemas.microsoft.com/office/powerpoint/2010/main" val="155467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package" Target="../embeddings/Microsoft_Excel_Worksheet1.xlsx"/><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72734"/>
            <a:ext cx="5377543" cy="1544637"/>
          </a:xfrm>
        </p:spPr>
        <p:txBody>
          <a:bodyPr>
            <a:normAutofit/>
          </a:bodyPr>
          <a:lstStyle/>
          <a:p>
            <a:r>
              <a:rPr lang="en-GB" sz="3000" b="1" cap="all" spc="230" dirty="0">
                <a:latin typeface="Ebrima" panose="02000000000000000000" pitchFamily="2" charset="0"/>
                <a:ea typeface="Ebrima" panose="02000000000000000000" pitchFamily="2" charset="0"/>
                <a:cs typeface="Ebrima" panose="02000000000000000000" pitchFamily="2" charset="0"/>
              </a:rPr>
              <a:t>Fund Manager’s REPORT</a:t>
            </a:r>
            <a:endParaRPr lang="en-US" sz="3000" dirty="0"/>
          </a:p>
        </p:txBody>
      </p:sp>
      <p:sp>
        <p:nvSpPr>
          <p:cNvPr id="3" name="Subtitle 2"/>
          <p:cNvSpPr>
            <a:spLocks noGrp="1"/>
          </p:cNvSpPr>
          <p:nvPr>
            <p:ph type="subTitle" idx="4294967295"/>
          </p:nvPr>
        </p:nvSpPr>
        <p:spPr>
          <a:xfrm>
            <a:off x="0" y="3255962"/>
            <a:ext cx="3484880" cy="423409"/>
          </a:xfrm>
          <a:solidFill>
            <a:schemeClr val="accent1">
              <a:lumMod val="60000"/>
              <a:lumOff val="40000"/>
            </a:schemeClr>
          </a:solidFill>
        </p:spPr>
        <p:txBody>
          <a:bodyPr>
            <a:normAutofit/>
          </a:bodyPr>
          <a:lstStyle/>
          <a:p>
            <a:pPr marL="0" indent="0" algn="just">
              <a:buNone/>
            </a:pPr>
            <a:r>
              <a:rPr lang="en-US" sz="2000" b="1" cap="small" spc="1200" dirty="0">
                <a:solidFill>
                  <a:schemeClr val="bg1"/>
                </a:solidFill>
                <a:latin typeface="Century Gothic" pitchFamily="34" charset="0"/>
              </a:rPr>
              <a:t>JULY 2025</a:t>
            </a:r>
          </a:p>
        </p:txBody>
      </p:sp>
    </p:spTree>
    <p:extLst>
      <p:ext uri="{BB962C8B-B14F-4D97-AF65-F5344CB8AC3E}">
        <p14:creationId xmlns:p14="http://schemas.microsoft.com/office/powerpoint/2010/main" val="284316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0" y="3602038"/>
            <a:ext cx="9144000" cy="1655762"/>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B3228DB4-9D97-4816-91E4-E38C4A739B1E}"/>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Financial Market Review &amp; Outlook</a:t>
            </a:r>
          </a:p>
        </p:txBody>
      </p:sp>
      <p:grpSp>
        <p:nvGrpSpPr>
          <p:cNvPr id="15" name="Group 14">
            <a:extLst>
              <a:ext uri="{FF2B5EF4-FFF2-40B4-BE49-F238E27FC236}">
                <a16:creationId xmlns:a16="http://schemas.microsoft.com/office/drawing/2014/main" id="{3A605E97-91EB-4019-AB08-365E7E0F74DB}"/>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23885E8F-872E-4421-8F8E-05009AF3C832}"/>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9843703C-437A-4D12-9E53-A9F9B3A4AECA}"/>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D3199516-2FBF-4A11-A663-AEE30FA24EC2}"/>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4660AB6A-8524-49D5-BCCE-444002FF298C}"/>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F418C925-68D9-47D7-35EC-15F98ED8DF6D}"/>
              </a:ext>
            </a:extLst>
          </p:cNvPr>
          <p:cNvSpPr txBox="1"/>
          <p:nvPr/>
        </p:nvSpPr>
        <p:spPr>
          <a:xfrm>
            <a:off x="24734" y="1053559"/>
            <a:ext cx="5705506" cy="4582216"/>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Equities Market Review</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Amid the declining fixed income yield environment coupled with the release of positive corporate half year results, the equities market was bullish in the month of July 2025, as the Nigerian Exchange All Share Index rose by 16.57% having recorded </a:t>
            </a:r>
            <a:r>
              <a:rPr lang="en-US" sz="1200" dirty="0">
                <a:latin typeface="Ebrima" panose="02000000000000000000" pitchFamily="2" charset="0"/>
                <a:cs typeface="Times New Roman" panose="02020603050405020304" pitchFamily="18" charset="0"/>
              </a:rPr>
              <a:t>99 gainers as against 19 losers.</a:t>
            </a:r>
          </a:p>
          <a:p>
            <a:pPr marL="171450" indent="-171450" algn="just">
              <a:lnSpc>
                <a:spcPct val="150000"/>
              </a:lnSpc>
              <a:buFont typeface="Arial" panose="020B0604020202020204" pitchFamily="34" charset="0"/>
              <a:buChar char="•"/>
            </a:pPr>
            <a:r>
              <a:rPr lang="en-US" sz="1200" dirty="0">
                <a:latin typeface="Ebrima" panose="02000000000000000000" pitchFamily="2" charset="0"/>
                <a:cs typeface="Times New Roman" panose="02020603050405020304" pitchFamily="18" charset="0"/>
              </a:rPr>
              <a:t>Among the top gainers were shares of conglomerate, UACN (+115.89%), textbook publisher, Academy Press (+115.69), and cement manufacturer, Lafarge Africa (+70.87%).</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Sector-wise, the Industrial sector gained 34.28%, featuring shares of Lafarge Africa, the Banking sector rose by 25.78%, led by shares of Zenith Bank (+34.33%), while the Insurance sector gained 17.74%, led by shares of Mutual Benefit Assurance (+65.45%)</a:t>
            </a:r>
            <a:r>
              <a:rPr lang="en-US" sz="1200" dirty="0">
                <a:latin typeface="Ebrima" panose="02000000000000000000" pitchFamily="2" charset="0"/>
                <a:cs typeface="Times New Roman" panose="02020603050405020304" pitchFamily="18" charset="0"/>
              </a:rPr>
              <a: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Equities Market Outlook</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We expect a positive outlook for equities against the backdrop of expansion in real sector activities and stability in the foreign exchange markets.</a:t>
            </a:r>
          </a:p>
        </p:txBody>
      </p:sp>
      <p:graphicFrame>
        <p:nvGraphicFramePr>
          <p:cNvPr id="12" name="Object 11">
            <a:extLst>
              <a:ext uri="{FF2B5EF4-FFF2-40B4-BE49-F238E27FC236}">
                <a16:creationId xmlns:a16="http://schemas.microsoft.com/office/drawing/2014/main" id="{3C04E098-C620-1517-5A10-9B0BE1625292}"/>
              </a:ext>
            </a:extLst>
          </p:cNvPr>
          <p:cNvGraphicFramePr>
            <a:graphicFrameLocks noChangeAspect="1"/>
          </p:cNvGraphicFramePr>
          <p:nvPr>
            <p:extLst>
              <p:ext uri="{D42A27DB-BD31-4B8C-83A1-F6EECF244321}">
                <p14:modId xmlns:p14="http://schemas.microsoft.com/office/powerpoint/2010/main" val="2766985912"/>
              </p:ext>
            </p:extLst>
          </p:nvPr>
        </p:nvGraphicFramePr>
        <p:xfrm>
          <a:off x="7066870" y="2624136"/>
          <a:ext cx="2463210" cy="1667275"/>
        </p:xfrm>
        <a:graphic>
          <a:graphicData uri="http://schemas.openxmlformats.org/presentationml/2006/ole">
            <mc:AlternateContent xmlns:mc="http://schemas.openxmlformats.org/markup-compatibility/2006">
              <mc:Choice xmlns:v="urn:schemas-microsoft-com:vml" Requires="v">
                <p:oleObj name="Worksheet" r:id="rId4" imgW="1867073" imgH="1263606" progId="Excel.Sheet.12">
                  <p:embed/>
                </p:oleObj>
              </mc:Choice>
              <mc:Fallback>
                <p:oleObj name="Worksheet" r:id="rId4" imgW="1867073" imgH="1263606" progId="Excel.Sheet.12">
                  <p:embed/>
                  <p:pic>
                    <p:nvPicPr>
                      <p:cNvPr id="0" name=""/>
                      <p:cNvPicPr/>
                      <p:nvPr/>
                    </p:nvPicPr>
                    <p:blipFill>
                      <a:blip r:embed="rId5"/>
                      <a:stretch>
                        <a:fillRect/>
                      </a:stretch>
                    </p:blipFill>
                    <p:spPr>
                      <a:xfrm>
                        <a:off x="7066870" y="2624136"/>
                        <a:ext cx="2463210" cy="16672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F321BADF-345A-3751-6187-AF7004B62F74}"/>
              </a:ext>
            </a:extLst>
          </p:cNvPr>
          <p:cNvGraphicFramePr>
            <a:graphicFrameLocks noChangeAspect="1"/>
          </p:cNvGraphicFramePr>
          <p:nvPr>
            <p:extLst>
              <p:ext uri="{D42A27DB-BD31-4B8C-83A1-F6EECF244321}">
                <p14:modId xmlns:p14="http://schemas.microsoft.com/office/powerpoint/2010/main" val="231538547"/>
              </p:ext>
            </p:extLst>
          </p:nvPr>
        </p:nvGraphicFramePr>
        <p:xfrm>
          <a:off x="7066870" y="1528100"/>
          <a:ext cx="2463210" cy="849383"/>
        </p:xfrm>
        <a:graphic>
          <a:graphicData uri="http://schemas.openxmlformats.org/presentationml/2006/ole">
            <mc:AlternateContent xmlns:mc="http://schemas.openxmlformats.org/markup-compatibility/2006">
              <mc:Choice xmlns:v="urn:schemas-microsoft-com:vml" Requires="v">
                <p:oleObj name="Worksheet" r:id="rId6" imgW="1841426" imgH="634956" progId="Excel.Sheet.12">
                  <p:embed/>
                </p:oleObj>
              </mc:Choice>
              <mc:Fallback>
                <p:oleObj name="Worksheet" r:id="rId6" imgW="1841426" imgH="634956" progId="Excel.Sheet.12">
                  <p:embed/>
                  <p:pic>
                    <p:nvPicPr>
                      <p:cNvPr id="0" name=""/>
                      <p:cNvPicPr/>
                      <p:nvPr/>
                    </p:nvPicPr>
                    <p:blipFill>
                      <a:blip r:embed="rId7"/>
                      <a:stretch>
                        <a:fillRect/>
                      </a:stretch>
                    </p:blipFill>
                    <p:spPr>
                      <a:xfrm>
                        <a:off x="7066870" y="1528100"/>
                        <a:ext cx="2463210" cy="849383"/>
                      </a:xfrm>
                      <a:prstGeom prst="rect">
                        <a:avLst/>
                      </a:prstGeom>
                    </p:spPr>
                  </p:pic>
                </p:oleObj>
              </mc:Fallback>
            </mc:AlternateContent>
          </a:graphicData>
        </a:graphic>
      </p:graphicFrame>
    </p:spTree>
    <p:extLst>
      <p:ext uri="{BB962C8B-B14F-4D97-AF65-F5344CB8AC3E}">
        <p14:creationId xmlns:p14="http://schemas.microsoft.com/office/powerpoint/2010/main" val="105899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sp>
        <p:nvSpPr>
          <p:cNvPr id="10" name="Rectangle 9">
            <a:extLst>
              <a:ext uri="{FF2B5EF4-FFF2-40B4-BE49-F238E27FC236}">
                <a16:creationId xmlns:a16="http://schemas.microsoft.com/office/drawing/2014/main" id="{694B4B72-F26A-4F15-8515-D3F0417AFF47}"/>
              </a:ext>
            </a:extLst>
          </p:cNvPr>
          <p:cNvSpPr>
            <a:spLocks noChangeArrowheads="1"/>
          </p:cNvSpPr>
          <p:nvPr/>
        </p:nvSpPr>
        <p:spPr bwMode="auto">
          <a:xfrm>
            <a:off x="-2397" y="1312553"/>
            <a:ext cx="67102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venir-Light"/>
              </a:rPr>
              <a:t>Conflict of Interest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venir-Light"/>
              </a:rPr>
              <a:t>: </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It is the policy of </a:t>
            </a:r>
            <a:r>
              <a:rPr kumimoji="0" lang="en-GB"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Pensions Ltd (thereafter collectively referred to as </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altLang="en-US" sz="8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that research analysts may not be involved in activities that suggest that they are representing the interests of TRUSTFUND in a way likely to appear to be inconsistent with providing independent investment research. In addition, research analysts</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reporting lines are structured so as to avoid any conflict of interests and biased opinions. Precisely, research analysts are fairly independent of anyone in 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 Investment and Business Development departments. However, The Investment department may trade, as principal, on the basis of the research analyst</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 published research. Therefore, the proprietary interests of such Business Development and Investment departments may conflict with your interests as clients. Overall, the Group protects clients from probable conflicts of interest that may arise in the course of its business relationships.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Analyst Certification </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The research analysts who prepared this report certify as follows:</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That all of the views expressed in this report articulate the research analyst(s) independent views/opinions regarding the companies, securities, industries or markets discussed in this report. </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That the research analyst(s) compensation or remuneration is in no way connected (either directly or indirectly) to the specific recommendations, estimates or opinions expressed in this report.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Other Disclosures</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Pensions Ltd or any of its affiliates (thereafter collectively referred to as </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m</a:t>
            </a: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ay have financial or beneficial interest in securities or related investments discussed in this report, potentially giving rise to </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 conflict of interest which could affect the objectivity of this report. Material interests which TRUSTFUND may have in companies or securities discussed in this report are disclosed: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own shares of the company/subject covered in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does or may seek to do business with the company/subject of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be or may seek to grant credit to the company which is the subject of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or any of its officers may be or may seek to be a director in the company(</a:t>
            </a:r>
            <a:r>
              <a:rPr kumimoji="0" lang="en-US"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Times New Roman" panose="02020603050405020304" pitchFamily="18" charset="0"/>
              </a:rPr>
              <a:t>ies</a:t>
            </a:r>
            <a:r>
              <a:rPr lang="en-US" altLang="en-US" sz="800" dirty="0">
                <a:solidFill>
                  <a:schemeClr val="tx1">
                    <a:lumMod val="65000"/>
                    <a:lumOff val="35000"/>
                  </a:schemeClr>
                </a:solidFill>
                <a:latin typeface="Century Gothic" panose="020B0502020202020204" pitchFamily="34" charset="0"/>
                <a:ea typeface="Times New Roman" panose="02020603050405020304" pitchFamily="18" charset="0"/>
              </a:rPr>
              <a:t>)</a:t>
            </a: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 covered in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be likely recipient of financial or other material benefits from the company/subject of this research report.</a:t>
            </a:r>
            <a:endParaRPr kumimoji="0" lang="en-US" altLang="en-US" sz="800" b="0" i="0" u="none" strike="noStrike" cap="none" normalizeH="0" baseline="0" dirty="0">
              <a:ln>
                <a:noFill/>
              </a:ln>
              <a:solidFill>
                <a:schemeClr val="tx1">
                  <a:lumMod val="65000"/>
                  <a:lumOff val="35000"/>
                </a:schemeClr>
              </a:solidFill>
              <a:effectLst/>
            </a:endParaRPr>
          </a:p>
        </p:txBody>
      </p:sp>
      <p:sp>
        <p:nvSpPr>
          <p:cNvPr id="11" name="Rectangle 10">
            <a:extLst>
              <a:ext uri="{FF2B5EF4-FFF2-40B4-BE49-F238E27FC236}">
                <a16:creationId xmlns:a16="http://schemas.microsoft.com/office/drawing/2014/main" id="{B011E9E7-D46B-46F6-9154-0C203116D191}"/>
              </a:ext>
            </a:extLst>
          </p:cNvPr>
          <p:cNvSpPr/>
          <p:nvPr/>
        </p:nvSpPr>
        <p:spPr>
          <a:xfrm>
            <a:off x="6921308" y="1102069"/>
            <a:ext cx="5205046" cy="2189317"/>
          </a:xfrm>
          <a:prstGeom prst="rect">
            <a:avLst/>
          </a:prstGeom>
        </p:spPr>
        <p:txBody>
          <a:bodyPr wrap="square">
            <a:spAutoFit/>
          </a:bodyPr>
          <a:lstStyle/>
          <a:p>
            <a:pPr lvl="0" algn="just">
              <a:lnSpc>
                <a:spcPct val="120000"/>
              </a:lnSpc>
              <a:spcAft>
                <a:spcPts val="800"/>
              </a:spcAft>
            </a:pPr>
            <a:r>
              <a:rPr lang="en-US" sz="800" b="1" kern="0" dirty="0">
                <a:solidFill>
                  <a:prstClr val="black">
                    <a:lumMod val="65000"/>
                    <a:lumOff val="35000"/>
                  </a:prstClr>
                </a:solidFill>
                <a:latin typeface="Century Gothic" panose="020B0502020202020204" pitchFamily="34" charset="0"/>
                <a:ea typeface="Times New Roman" panose="02020603050405020304" pitchFamily="18" charset="0"/>
                <a:cs typeface="Times New Roman" panose="02020603050405020304" pitchFamily="18" charset="0"/>
              </a:rPr>
              <a:t>Disclosure Keys</a:t>
            </a:r>
            <a:endParaRPr lang="en-GB" sz="800" kern="1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analyst holds personal positions (directly or indirectly) in one or more of the stocks covered in this report</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analyst(s) responsible for this report (whose name(s) appear(s) on the front page of this report is a Board member, Officer or Director of the Company or has influence on the company’s operating decision directly or through proxy arrangements </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beneficially own 1% or more of the equity securities of the Company</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holds a major interest in the debt of the Company</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has received compensation for investment banking activities from the Company within the last 12 months</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intends to seek, or anticipates compensation for investment banking services from the Company in the next 6 months</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content of this research report has been communicated with the Company, following which this research report has been materially amended before its distribution</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Company is a client of TRUSTFUND</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Company owns more than 5% of the issued share capital of TRUSTFUND </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C4D21522-B791-4D82-95D7-4A4B77E4BC32}"/>
              </a:ext>
            </a:extLst>
          </p:cNvPr>
          <p:cNvSpPr/>
          <p:nvPr/>
        </p:nvSpPr>
        <p:spPr>
          <a:xfrm>
            <a:off x="6935380" y="3895281"/>
            <a:ext cx="5186280" cy="1957011"/>
          </a:xfrm>
          <a:prstGeom prst="rect">
            <a:avLst/>
          </a:prstGeom>
        </p:spPr>
        <p:txBody>
          <a:bodyPr wrap="square">
            <a:spAutoFit/>
          </a:bodyPr>
          <a:lstStyle/>
          <a:p>
            <a:pPr algn="just">
              <a:lnSpc>
                <a:spcPct val="120000"/>
              </a:lnSpc>
              <a:spcAft>
                <a:spcPts val="800"/>
              </a:spcAft>
            </a:pPr>
            <a:r>
              <a:rPr lang="en-US" sz="800" b="1"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Disclaimer</a:t>
            </a:r>
            <a:endPar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Research notes are prepared with due care and diligence based on publicly available information as well as analysts’ knowledge and opinion on the companies, instruments and markets covered; albeit TRUSTFUND Research neither guarantees its accuracy nor completeness as the sole investment guidance for the readership. Therefore, neither TRUSTFUND nor any of its associates and employees thereof can be held responsible for any loss suffered from the reliance on this report as it is not an offer to buy or sell securities herein discussed. Please note this report is a proprietary work of TRUSTFUND and should not be reproduced (in any form) without the prior written consent of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Management.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is registered with the National Pension Commission of Nigeria (PENCOM) as a licensed pension funds administrator in Nigeria. For enquiries, contact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9</a:t>
            </a:r>
            <a:r>
              <a:rPr lang="en-US" sz="800" kern="0" baseline="300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th</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Floor, Plot 820/821,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Labour</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House, CBD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Garki</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Abuja. Copyright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2014.</a:t>
            </a:r>
            <a:endPar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C7B138C0-8166-4B25-B2D5-88DAB882549C}"/>
              </a:ext>
            </a:extLst>
          </p:cNvPr>
          <p:cNvGraphicFramePr>
            <a:graphicFrameLocks noGrp="1"/>
          </p:cNvGraphicFramePr>
          <p:nvPr/>
        </p:nvGraphicFramePr>
        <p:xfrm>
          <a:off x="27388" y="5206647"/>
          <a:ext cx="6522719" cy="1458941"/>
        </p:xfrm>
        <a:graphic>
          <a:graphicData uri="http://schemas.openxmlformats.org/drawingml/2006/table">
            <a:tbl>
              <a:tblPr firstRow="1" firstCol="1" bandRow="1"/>
              <a:tblGrid>
                <a:gridCol w="3266530">
                  <a:extLst>
                    <a:ext uri="{9D8B030D-6E8A-4147-A177-3AD203B41FA5}">
                      <a16:colId xmlns:a16="http://schemas.microsoft.com/office/drawing/2014/main" val="3186628054"/>
                    </a:ext>
                  </a:extLst>
                </a:gridCol>
                <a:gridCol w="3256189">
                  <a:extLst>
                    <a:ext uri="{9D8B030D-6E8A-4147-A177-3AD203B41FA5}">
                      <a16:colId xmlns:a16="http://schemas.microsoft.com/office/drawing/2014/main" val="4063301553"/>
                    </a:ext>
                  </a:extLst>
                </a:gridCol>
              </a:tblGrid>
              <a:tr h="132631">
                <a:tc>
                  <a:txBody>
                    <a:bodyPr/>
                    <a:lstStyle/>
                    <a:p>
                      <a:pPr>
                        <a:lnSpc>
                          <a:spcPct val="107000"/>
                        </a:lnSpc>
                        <a:spcAft>
                          <a:spcPts val="0"/>
                        </a:spcAft>
                      </a:pPr>
                      <a:r>
                        <a:rPr lang="en-US" sz="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Company </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tcPr>
                </a:tc>
                <a:tc>
                  <a:txBody>
                    <a:bodyPr/>
                    <a:lstStyle/>
                    <a:p>
                      <a:pPr algn="ctr">
                        <a:lnSpc>
                          <a:spcPct val="107000"/>
                        </a:lnSpc>
                        <a:spcAft>
                          <a:spcPts val="0"/>
                        </a:spcAft>
                      </a:pPr>
                      <a:r>
                        <a:rPr lang="en-US" sz="800" b="1"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Disclosure</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tcPr>
                </a:tc>
                <a:extLst>
                  <a:ext uri="{0D108BD9-81ED-4DB2-BD59-A6C34878D82A}">
                    <a16:rowId xmlns:a16="http://schemas.microsoft.com/office/drawing/2014/main" val="4100109439"/>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Access Bank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a:noFill/>
                    </a:lnB>
                  </a:tcPr>
                </a:tc>
                <a:extLst>
                  <a:ext uri="{0D108BD9-81ED-4DB2-BD59-A6C34878D82A}">
                    <a16:rowId xmlns:a16="http://schemas.microsoft.com/office/drawing/2014/main" val="1533012538"/>
                  </a:ext>
                </a:extLst>
              </a:tr>
              <a:tr h="132631">
                <a:tc>
                  <a:txBody>
                    <a:bodyPr/>
                    <a:lstStyle/>
                    <a:p>
                      <a:pPr>
                        <a:lnSpc>
                          <a:spcPct val="107000"/>
                        </a:lnSpc>
                        <a:spcAft>
                          <a:spcPts val="0"/>
                        </a:spcAft>
                      </a:pPr>
                      <a:r>
                        <a:rPr lang="en-US" sz="800" kern="0" dirty="0" err="1">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FirstBank</a:t>
                      </a: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of Nigeria Holdings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61431553"/>
                  </a:ext>
                </a:extLst>
              </a:tr>
              <a:tr h="132631">
                <a:tc>
                  <a:txBody>
                    <a:bodyPr/>
                    <a:lstStyle/>
                    <a:p>
                      <a:pP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Guaranty Trust Bank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042460770"/>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United Bank for Africa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 g; h; j</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68072236"/>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Zenith Bank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77535724"/>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Dangote Cement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537674429"/>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Nigerian Breweries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72688643"/>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Guinness Nigeria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327296781"/>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Larfarge-WAPCO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05950845"/>
                  </a:ext>
                </a:extLst>
              </a:tr>
              <a:tr h="132631">
                <a:tc>
                  <a:txBody>
                    <a:bodyPr/>
                    <a:lstStyle/>
                    <a:p>
                      <a:pP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UAC of Nigeria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1F3864"/>
                      </a:solidFill>
                      <a:prstDash val="solid"/>
                      <a:round/>
                      <a:headEnd type="none" w="med" len="med"/>
                      <a:tailEnd type="none" w="med" len="med"/>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1F3864"/>
                      </a:solidFill>
                      <a:prstDash val="solid"/>
                      <a:round/>
                      <a:headEnd type="none" w="med" len="med"/>
                      <a:tailEnd type="none" w="med" len="med"/>
                    </a:lnB>
                  </a:tcPr>
                </a:tc>
                <a:extLst>
                  <a:ext uri="{0D108BD9-81ED-4DB2-BD59-A6C34878D82A}">
                    <a16:rowId xmlns:a16="http://schemas.microsoft.com/office/drawing/2014/main" val="3698810916"/>
                  </a:ext>
                </a:extLst>
              </a:tr>
            </a:tbl>
          </a:graphicData>
        </a:graphic>
      </p:graphicFrame>
      <p:sp>
        <p:nvSpPr>
          <p:cNvPr id="14" name="TextBox 13">
            <a:extLst>
              <a:ext uri="{FF2B5EF4-FFF2-40B4-BE49-F238E27FC236}">
                <a16:creationId xmlns:a16="http://schemas.microsoft.com/office/drawing/2014/main" id="{B3228DB4-9D97-4816-91E4-E38C4A739B1E}"/>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Important Disclosures</a:t>
            </a:r>
          </a:p>
        </p:txBody>
      </p:sp>
      <p:grpSp>
        <p:nvGrpSpPr>
          <p:cNvPr id="18" name="Group 17">
            <a:extLst>
              <a:ext uri="{FF2B5EF4-FFF2-40B4-BE49-F238E27FC236}">
                <a16:creationId xmlns:a16="http://schemas.microsoft.com/office/drawing/2014/main" id="{3A605E97-91EB-4019-AB08-365E7E0F74DB}"/>
              </a:ext>
            </a:extLst>
          </p:cNvPr>
          <p:cNvGrpSpPr>
            <a:grpSpLocks/>
          </p:cNvGrpSpPr>
          <p:nvPr/>
        </p:nvGrpSpPr>
        <p:grpSpPr bwMode="auto">
          <a:xfrm>
            <a:off x="2473762" y="715299"/>
            <a:ext cx="7543800" cy="152400"/>
            <a:chOff x="0" y="914400"/>
            <a:chExt cx="7543800" cy="152400"/>
          </a:xfrm>
        </p:grpSpPr>
        <p:sp>
          <p:nvSpPr>
            <p:cNvPr id="19" name="Rectangle 18">
              <a:extLst>
                <a:ext uri="{FF2B5EF4-FFF2-40B4-BE49-F238E27FC236}">
                  <a16:creationId xmlns:a16="http://schemas.microsoft.com/office/drawing/2014/main" id="{23885E8F-872E-4421-8F8E-05009AF3C832}"/>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9843703C-437A-4D12-9E53-A9F9B3A4AECA}"/>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D3199516-2FBF-4A11-A663-AEE30FA24EC2}"/>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4660AB6A-8524-49D5-BCCE-444002FF298C}"/>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04940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D48E5-87F5-67EA-00BE-D4C6F7EF39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36ED89-6D4B-A3F6-A594-981090537545}"/>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6EDDB38-3187-1F7D-708D-072125036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5845461D-B969-0DCE-0435-0B51FC499DC6}"/>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 Snapshot</a:t>
            </a:r>
          </a:p>
        </p:txBody>
      </p:sp>
      <p:grpSp>
        <p:nvGrpSpPr>
          <p:cNvPr id="15" name="Group 14">
            <a:extLst>
              <a:ext uri="{FF2B5EF4-FFF2-40B4-BE49-F238E27FC236}">
                <a16:creationId xmlns:a16="http://schemas.microsoft.com/office/drawing/2014/main" id="{D3212771-C6AD-6CE9-46D1-64A6C0ACE087}"/>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2630FB23-8D2F-7141-F8C3-A7C212390E9B}"/>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097F53DA-89B7-4ACA-FEAF-6F50B4DF6B48}"/>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A7D6800F-FB7E-8B7E-A248-D641B6132B11}"/>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A65BD2D6-5AA8-617D-4C3D-3E888D52D2EB}"/>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863C889C-6D1E-D07F-2881-DCFD592FB981}"/>
              </a:ext>
            </a:extLst>
          </p:cNvPr>
          <p:cNvSpPr txBox="1"/>
          <p:nvPr/>
        </p:nvSpPr>
        <p:spPr>
          <a:xfrm>
            <a:off x="24734" y="1053559"/>
            <a:ext cx="5705506" cy="5597879"/>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 is the most aggressive among the different RSA funds in terms of risk and potential returns, it is structured to have a higher allocation towards variable income securities, primarily equities.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typically invests a significant portion of its assets in the Nigerian stock market and other high-risk, high-return instruments.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is an optional fund that contributors must elect to opt to, with a maximum age of membership being 49 years old.</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carries the highest risk among the RSA funds due to its heavy exposure to equities and variable income securities. Equities are known for their volatility and can experience significant fluctuations in value over the short term. Therefore, RSA Fund I holders are exposed to market fluctuations and may experience higher volatility in their investment returns.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Due to its aggressive investment strategy, RSA Fund I has the potential to offer higher returns compared to the other RSA funds over the long term. However, these returns come with higher volatility and risk, meaning there could be periods of substantial gains but also periods of significant losses</a:t>
            </a:r>
          </a:p>
        </p:txBody>
      </p:sp>
      <p:sp>
        <p:nvSpPr>
          <p:cNvPr id="2" name="Ribbon: Tilted Down 1">
            <a:extLst>
              <a:ext uri="{FF2B5EF4-FFF2-40B4-BE49-F238E27FC236}">
                <a16:creationId xmlns:a16="http://schemas.microsoft.com/office/drawing/2014/main" id="{4D851191-0167-8177-7665-05AC2723C66B}"/>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24.95%</a:t>
            </a:r>
          </a:p>
        </p:txBody>
      </p:sp>
      <p:sp>
        <p:nvSpPr>
          <p:cNvPr id="6" name="Ribbon: Tilted Down 5">
            <a:extLst>
              <a:ext uri="{FF2B5EF4-FFF2-40B4-BE49-F238E27FC236}">
                <a16:creationId xmlns:a16="http://schemas.microsoft.com/office/drawing/2014/main" id="{5F89736B-85BF-4BE8-2D18-F3ECE8FF5E58}"/>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0.22</a:t>
            </a:r>
          </a:p>
        </p:txBody>
      </p:sp>
      <p:graphicFrame>
        <p:nvGraphicFramePr>
          <p:cNvPr id="8" name="Chart 7">
            <a:extLst>
              <a:ext uri="{FF2B5EF4-FFF2-40B4-BE49-F238E27FC236}">
                <a16:creationId xmlns:a16="http://schemas.microsoft.com/office/drawing/2014/main" id="{B28992A9-21E1-AA65-3173-6413AEA48B06}"/>
              </a:ext>
            </a:extLst>
          </p:cNvPr>
          <p:cNvGraphicFramePr>
            <a:graphicFrameLocks/>
          </p:cNvGraphicFramePr>
          <p:nvPr>
            <p:extLst>
              <p:ext uri="{D42A27DB-BD31-4B8C-83A1-F6EECF244321}">
                <p14:modId xmlns:p14="http://schemas.microsoft.com/office/powerpoint/2010/main" val="2963504254"/>
              </p:ext>
            </p:extLst>
          </p:nvPr>
        </p:nvGraphicFramePr>
        <p:xfrm>
          <a:off x="6283762" y="109927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75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3413F-AE08-C8AC-B8D8-C13CDACB02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6A7340-4BA6-A3F8-847A-24CF3697B650}"/>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6BBA9A80-B490-E8E0-1BDB-4635855D3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6B53E9BE-00BC-0543-7DEC-B6D74517E203}"/>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II Snapshot</a:t>
            </a:r>
          </a:p>
        </p:txBody>
      </p:sp>
      <p:grpSp>
        <p:nvGrpSpPr>
          <p:cNvPr id="15" name="Group 14">
            <a:extLst>
              <a:ext uri="{FF2B5EF4-FFF2-40B4-BE49-F238E27FC236}">
                <a16:creationId xmlns:a16="http://schemas.microsoft.com/office/drawing/2014/main" id="{4DC47AAA-3308-207B-6035-9DE4542AA584}"/>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051B98A5-A4A6-7C26-179C-7E4EEA11A041}"/>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E193DBFD-FDBE-1825-A1AE-304DBE111791}"/>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9D0ECA13-1DD1-3E2B-6673-1C5F7DBCB324}"/>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1A08C446-2559-CCDC-3200-84296D786A37}"/>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D5B2FF9B-2792-FA75-404B-626DB225A1DB}"/>
              </a:ext>
            </a:extLst>
          </p:cNvPr>
          <p:cNvSpPr txBox="1"/>
          <p:nvPr/>
        </p:nvSpPr>
        <p:spPr>
          <a:xfrm>
            <a:off x="24734" y="1053559"/>
            <a:ext cx="5705506" cy="5597879"/>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is the default RSA Fund and is a moderate-risk fund that strikes a balance between risk and potential returns.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is structured with a mixed portfolio, investing in a combination of variable income securities (such as equities) and fixed income securities (such as bonds).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fund's allocation typically includes a balanced mix of these asset classes, aiming to achieve moderate growth while maintaining a degree of stability.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offers a middle ground for contributors who want a balanced approach to investing, seeking growth opportunities while mitigating some of the risks associated with higher exposure to equities.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Fund II carries a moderate risk profile. The blend of equities and fixed income securities is designed to moderate volatility while seeking reasonable returns. The risk level is lower than Fund I due to its diversification but higher than the more conservative Fund III..</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aims for moderate growth, offering a balance between potential returns and stability. While it may not deliver as high returns as Fund I over the long term, it seeks to provide more consistent and stable growth.</a:t>
            </a:r>
          </a:p>
        </p:txBody>
      </p:sp>
      <p:sp>
        <p:nvSpPr>
          <p:cNvPr id="2" name="Ribbon: Tilted Down 1">
            <a:extLst>
              <a:ext uri="{FF2B5EF4-FFF2-40B4-BE49-F238E27FC236}">
                <a16:creationId xmlns:a16="http://schemas.microsoft.com/office/drawing/2014/main" id="{E41871E2-005F-3C86-3E43-8B72E7E07420}"/>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18.98%</a:t>
            </a:r>
          </a:p>
        </p:txBody>
      </p:sp>
      <p:sp>
        <p:nvSpPr>
          <p:cNvPr id="6" name="Ribbon: Tilted Down 5">
            <a:extLst>
              <a:ext uri="{FF2B5EF4-FFF2-40B4-BE49-F238E27FC236}">
                <a16:creationId xmlns:a16="http://schemas.microsoft.com/office/drawing/2014/main" id="{51587265-D74A-07CC-E494-0C79D20C5492}"/>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0.02</a:t>
            </a:r>
          </a:p>
        </p:txBody>
      </p:sp>
      <p:graphicFrame>
        <p:nvGraphicFramePr>
          <p:cNvPr id="8" name="Chart 7">
            <a:extLst>
              <a:ext uri="{FF2B5EF4-FFF2-40B4-BE49-F238E27FC236}">
                <a16:creationId xmlns:a16="http://schemas.microsoft.com/office/drawing/2014/main" id="{2ED9457B-4422-E2DF-5AD3-8C5002B2DC03}"/>
              </a:ext>
            </a:extLst>
          </p:cNvPr>
          <p:cNvGraphicFramePr>
            <a:graphicFrameLocks/>
          </p:cNvGraphicFramePr>
          <p:nvPr>
            <p:extLst>
              <p:ext uri="{D42A27DB-BD31-4B8C-83A1-F6EECF244321}">
                <p14:modId xmlns:p14="http://schemas.microsoft.com/office/powerpoint/2010/main" val="947683251"/>
              </p:ext>
            </p:extLst>
          </p:nvPr>
        </p:nvGraphicFramePr>
        <p:xfrm>
          <a:off x="6283762" y="10933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112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6A39-1997-88E2-315B-296A1C6951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7FF2D8-B66C-CE65-BBF4-4561ECCB2A43}"/>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5408A6C-4B0A-86E2-9D84-7B4D4D3EF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F7C79046-835A-DC87-71C4-F281C1ECA682}"/>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III Snapshot</a:t>
            </a:r>
          </a:p>
        </p:txBody>
      </p:sp>
      <p:grpSp>
        <p:nvGrpSpPr>
          <p:cNvPr id="15" name="Group 14">
            <a:extLst>
              <a:ext uri="{FF2B5EF4-FFF2-40B4-BE49-F238E27FC236}">
                <a16:creationId xmlns:a16="http://schemas.microsoft.com/office/drawing/2014/main" id="{4C17DD91-0ACA-ED93-3BA6-0657E95F86D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A3C48787-DE04-8B8A-71A8-4807F0ADE3CA}"/>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CF527568-6676-FB31-E085-5836E36AC386}"/>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C53838DD-D141-37A2-56A7-CA583CB891DB}"/>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96F352D1-B670-D37D-8BF0-5F855A18C04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67A3E539-F547-160B-275E-958A6F9FDF22}"/>
              </a:ext>
            </a:extLst>
          </p:cNvPr>
          <p:cNvSpPr txBox="1"/>
          <p:nvPr/>
        </p:nvSpPr>
        <p:spPr>
          <a:xfrm>
            <a:off x="24734" y="1053559"/>
            <a:ext cx="5705506" cy="587487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focuses on a more conservative investment approach compared to Fund II. It is primarily invested in fixed income securities such as bonds, treasury bills, and other relatively low-risk, fixed-income instruments.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However, it also includes a smaller portion allocated to variable income securities like equities and designed to cater to contributors with about 10 years or less to retirement with the default age being 50 years old.</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offers a more conservative investment option within the multi-fund structure, catering to contributors who prioritize stability and capital preservation over higher growth potential.</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less exposed to market volatility and fluctuations compared to Fund I and Fund II due to its higher allocation to fixed income securities. The presence of some variable income securities introduces a modest level of risk but significantly reduces volatility compared to more aggressive funds.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aims to provide relatively stable and steady returns. While the potential for high returns is lower compared to the more aggressive Funds I &amp; II, it seeks to offer a higher level of capital preservation and stability over the long term.</a:t>
            </a:r>
          </a:p>
        </p:txBody>
      </p:sp>
      <p:sp>
        <p:nvSpPr>
          <p:cNvPr id="2" name="Ribbon: Tilted Down 1">
            <a:extLst>
              <a:ext uri="{FF2B5EF4-FFF2-40B4-BE49-F238E27FC236}">
                <a16:creationId xmlns:a16="http://schemas.microsoft.com/office/drawing/2014/main" id="{F493CEB0-6DC4-F5E0-E877-13ECDCCEA7E8}"/>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14.98%</a:t>
            </a:r>
          </a:p>
        </p:txBody>
      </p:sp>
      <p:sp>
        <p:nvSpPr>
          <p:cNvPr id="6" name="Ribbon: Tilted Down 5">
            <a:extLst>
              <a:ext uri="{FF2B5EF4-FFF2-40B4-BE49-F238E27FC236}">
                <a16:creationId xmlns:a16="http://schemas.microsoft.com/office/drawing/2014/main" id="{0E5A8D50-51DB-E45C-6785-9C50EC0F074F}"/>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-0.35</a:t>
            </a:r>
          </a:p>
        </p:txBody>
      </p:sp>
      <p:graphicFrame>
        <p:nvGraphicFramePr>
          <p:cNvPr id="8" name="Chart 7">
            <a:extLst>
              <a:ext uri="{FF2B5EF4-FFF2-40B4-BE49-F238E27FC236}">
                <a16:creationId xmlns:a16="http://schemas.microsoft.com/office/drawing/2014/main" id="{C9BB3D97-BB6B-2D59-1521-46D08D56AD08}"/>
              </a:ext>
            </a:extLst>
          </p:cNvPr>
          <p:cNvGraphicFramePr>
            <a:graphicFrameLocks/>
          </p:cNvGraphicFramePr>
          <p:nvPr>
            <p:extLst>
              <p:ext uri="{D42A27DB-BD31-4B8C-83A1-F6EECF244321}">
                <p14:modId xmlns:p14="http://schemas.microsoft.com/office/powerpoint/2010/main" val="2846428934"/>
              </p:ext>
            </p:extLst>
          </p:nvPr>
        </p:nvGraphicFramePr>
        <p:xfrm>
          <a:off x="6283762" y="108922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38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604D-EFC4-7AB8-7EDB-E35A44FE58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811B6E-3B0C-BD2F-273B-28F943B8711A}"/>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F381D7FF-989E-866B-A5E7-46FC126F6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92B5D939-04C6-5B22-FDB6-5C25C50D8A22}"/>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IV Snapshot</a:t>
            </a:r>
          </a:p>
        </p:txBody>
      </p:sp>
      <p:grpSp>
        <p:nvGrpSpPr>
          <p:cNvPr id="15" name="Group 14">
            <a:extLst>
              <a:ext uri="{FF2B5EF4-FFF2-40B4-BE49-F238E27FC236}">
                <a16:creationId xmlns:a16="http://schemas.microsoft.com/office/drawing/2014/main" id="{A480A187-2766-A218-9429-12BD4F5C5AB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387E1213-3812-C55E-B2B3-77D032CFBA66}"/>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672480C-4359-AED6-AF92-3DEFF7EA9120}"/>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F5216661-4578-5F06-F292-E173E47208AB}"/>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63101C38-7DEE-08F6-ACC0-03755108B6EB}"/>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0554E4B7-9269-5819-4800-8DF0E5663813}"/>
              </a:ext>
            </a:extLst>
          </p:cNvPr>
          <p:cNvSpPr txBox="1"/>
          <p:nvPr/>
        </p:nvSpPr>
        <p:spPr>
          <a:xfrm>
            <a:off x="24734" y="1053559"/>
            <a:ext cx="5705506" cy="4489883"/>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investment strategy of RSA Fund IV is centered on maintaining a conservative portfolio that emphasizes capital preservation and generating income. The fund primarily invests in low risk fixed income securities like long-term bonds and government securities to ensure stability and steady income generation.</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geared towards minimizing risk to safeguard retirees' savings and provide a stable income stream. It maintains a low-risk profile, reducing exposure to market volatility and aiming for consistent income rather than aggressive growth.</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IV aims to provide retirees with regular and stable income rather than high returns. The focus is on preserving the capital and ensuring that retirees have a dependable source of income during their retirement years.</a:t>
            </a:r>
          </a:p>
        </p:txBody>
      </p:sp>
      <p:sp>
        <p:nvSpPr>
          <p:cNvPr id="6" name="Ribbon: Tilted Down 5">
            <a:extLst>
              <a:ext uri="{FF2B5EF4-FFF2-40B4-BE49-F238E27FC236}">
                <a16:creationId xmlns:a16="http://schemas.microsoft.com/office/drawing/2014/main" id="{22CF751C-286F-ED1C-DC03-36A70E52B66D}"/>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13.94%</a:t>
            </a:r>
          </a:p>
        </p:txBody>
      </p:sp>
      <p:sp>
        <p:nvSpPr>
          <p:cNvPr id="2" name="Ribbon: Tilted Down 1">
            <a:extLst>
              <a:ext uri="{FF2B5EF4-FFF2-40B4-BE49-F238E27FC236}">
                <a16:creationId xmlns:a16="http://schemas.microsoft.com/office/drawing/2014/main" id="{111EBF01-0EFC-0CAD-7CF2-FACC64F2BEDA}"/>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-0.69</a:t>
            </a:r>
          </a:p>
        </p:txBody>
      </p:sp>
      <p:graphicFrame>
        <p:nvGraphicFramePr>
          <p:cNvPr id="8" name="Chart 7">
            <a:extLst>
              <a:ext uri="{FF2B5EF4-FFF2-40B4-BE49-F238E27FC236}">
                <a16:creationId xmlns:a16="http://schemas.microsoft.com/office/drawing/2014/main" id="{78513128-350A-E90D-CA78-FA6478E9BC42}"/>
              </a:ext>
            </a:extLst>
          </p:cNvPr>
          <p:cNvGraphicFramePr>
            <a:graphicFrameLocks/>
          </p:cNvGraphicFramePr>
          <p:nvPr>
            <p:extLst>
              <p:ext uri="{D42A27DB-BD31-4B8C-83A1-F6EECF244321}">
                <p14:modId xmlns:p14="http://schemas.microsoft.com/office/powerpoint/2010/main" val="421637381"/>
              </p:ext>
            </p:extLst>
          </p:nvPr>
        </p:nvGraphicFramePr>
        <p:xfrm>
          <a:off x="6283762" y="10789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459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EF7A-A06F-18DB-7E01-7318BDE82E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BEDE31-A3E5-EAE8-59DF-2D0FDE8410F4}"/>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46AB5E65-CD80-B87D-9887-86BCB8914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EA8F0740-3FE7-32E2-FA37-86E59AFA317B}"/>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 Snapshot</a:t>
            </a:r>
          </a:p>
        </p:txBody>
      </p:sp>
      <p:grpSp>
        <p:nvGrpSpPr>
          <p:cNvPr id="15" name="Group 14">
            <a:extLst>
              <a:ext uri="{FF2B5EF4-FFF2-40B4-BE49-F238E27FC236}">
                <a16:creationId xmlns:a16="http://schemas.microsoft.com/office/drawing/2014/main" id="{04DED522-844C-D0EA-C168-9436AF708ED3}"/>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BE03EF51-D5EF-F978-27EC-4406024DF0A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CBA9F136-831C-224F-D551-3DED86AE84A3}"/>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64180C51-049A-7E8A-D05C-9634EA4788BF}"/>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50F76516-415D-7927-501F-926456A8410A}"/>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3C82FB45-9ECF-E9FB-1EA3-4DD418431C1A}"/>
              </a:ext>
            </a:extLst>
          </p:cNvPr>
          <p:cNvSpPr txBox="1"/>
          <p:nvPr/>
        </p:nvSpPr>
        <p:spPr>
          <a:xfrm>
            <a:off x="24734" y="1053559"/>
            <a:ext cx="5705506" cy="5782545"/>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Micro pension is an inclusive and flexible retirement savings plan for individuals in the informal sector. It empowers self-employed individuals and small businesses with less than 3 employees to voluntarily save and build a secure future by accumulating funds over an extended period, providing a reliable income during retirement.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Investment Strategy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investment strategy of RSA Fund V is centered on maintaining a conservative and very liquid portfolio that emphasizes capital preservation and generating income. The fund primarily invests in low risk fixed income securities and bank deposits to ensure stability and steady income generation.</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geared towards minimizing risk to safeguard members savings and provide a stable income stream. It maintains a low-risk profile, reducing exposure to market volatility and aiming for consistent income rather than aggressive growth.</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focus is on preserving the capital and ensuring that members have a dependable source of income during their retirement years.</a:t>
            </a:r>
          </a:p>
        </p:txBody>
      </p:sp>
      <p:sp>
        <p:nvSpPr>
          <p:cNvPr id="6" name="Ribbon: Tilted Down 5">
            <a:extLst>
              <a:ext uri="{FF2B5EF4-FFF2-40B4-BE49-F238E27FC236}">
                <a16:creationId xmlns:a16="http://schemas.microsoft.com/office/drawing/2014/main" id="{FC6C4F02-D5AD-39C1-1292-5AD5C22BC009}"/>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18.12%</a:t>
            </a:r>
          </a:p>
        </p:txBody>
      </p:sp>
      <p:sp>
        <p:nvSpPr>
          <p:cNvPr id="2" name="Ribbon: Tilted Down 1">
            <a:extLst>
              <a:ext uri="{FF2B5EF4-FFF2-40B4-BE49-F238E27FC236}">
                <a16:creationId xmlns:a16="http://schemas.microsoft.com/office/drawing/2014/main" id="{0DAC3D66-6226-F359-C506-A7B7459FA22F}"/>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-0.03</a:t>
            </a:r>
          </a:p>
        </p:txBody>
      </p:sp>
      <p:graphicFrame>
        <p:nvGraphicFramePr>
          <p:cNvPr id="8" name="Chart 7">
            <a:extLst>
              <a:ext uri="{FF2B5EF4-FFF2-40B4-BE49-F238E27FC236}">
                <a16:creationId xmlns:a16="http://schemas.microsoft.com/office/drawing/2014/main" id="{702B02C1-975B-F9BB-6D47-AFB617B48AEF}"/>
              </a:ext>
            </a:extLst>
          </p:cNvPr>
          <p:cNvGraphicFramePr>
            <a:graphicFrameLocks/>
          </p:cNvGraphicFramePr>
          <p:nvPr>
            <p:extLst>
              <p:ext uri="{D42A27DB-BD31-4B8C-83A1-F6EECF244321}">
                <p14:modId xmlns:p14="http://schemas.microsoft.com/office/powerpoint/2010/main" val="1767440945"/>
              </p:ext>
            </p:extLst>
          </p:nvPr>
        </p:nvGraphicFramePr>
        <p:xfrm>
          <a:off x="6283762" y="107971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194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8183-1A80-8385-0D23-42C15BB6D8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B71D5E-A1E4-129E-B82A-7B28C531336C}"/>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658A70C-AB0A-821D-669F-CD01205CF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74949B55-9673-E140-E80E-2652E5FE62E8}"/>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VI Active Snapshot</a:t>
            </a:r>
          </a:p>
        </p:txBody>
      </p:sp>
      <p:grpSp>
        <p:nvGrpSpPr>
          <p:cNvPr id="15" name="Group 14">
            <a:extLst>
              <a:ext uri="{FF2B5EF4-FFF2-40B4-BE49-F238E27FC236}">
                <a16:creationId xmlns:a16="http://schemas.microsoft.com/office/drawing/2014/main" id="{225A0684-4A1B-A611-AE50-26D20A3124CD}"/>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AB2F4A16-53DA-CB27-0863-1DEAF463ACF1}"/>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FB92B583-42C5-DE59-A3E8-535AF23248D5}"/>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4FDB4B20-3307-F9FC-3EDF-75A3087B346F}"/>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102751D7-241B-01B6-60DC-5F81867CB0A5}"/>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0DE6A614-6085-F7EE-F487-5EF156820663}"/>
              </a:ext>
            </a:extLst>
          </p:cNvPr>
          <p:cNvSpPr txBox="1"/>
          <p:nvPr/>
        </p:nvSpPr>
        <p:spPr>
          <a:xfrm>
            <a:off x="24734" y="1053559"/>
            <a:ext cx="5705506" cy="338188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VI Active is a non-interest fund in the context of Islamic finance or Sharia-compliant investments. It typically adheres to the principles of Islamic finance.</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Sharia Compliance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adhere to Sharia principles, which prohibit investments in certain sectors such as gambling, alcohol, and conventional financial services that involve interest.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may have a moderate risk profile, focusing on stable and ethical investment opportunities that align with Sharia principles.</a:t>
            </a:r>
          </a:p>
        </p:txBody>
      </p:sp>
      <p:sp>
        <p:nvSpPr>
          <p:cNvPr id="6" name="Ribbon: Tilted Down 5">
            <a:extLst>
              <a:ext uri="{FF2B5EF4-FFF2-40B4-BE49-F238E27FC236}">
                <a16:creationId xmlns:a16="http://schemas.microsoft.com/office/drawing/2014/main" id="{CE52EA59-1960-868F-BFF1-419E35B2F133}"/>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17.50%</a:t>
            </a:r>
          </a:p>
        </p:txBody>
      </p:sp>
      <p:sp>
        <p:nvSpPr>
          <p:cNvPr id="2" name="Ribbon: Tilted Down 1">
            <a:extLst>
              <a:ext uri="{FF2B5EF4-FFF2-40B4-BE49-F238E27FC236}">
                <a16:creationId xmlns:a16="http://schemas.microsoft.com/office/drawing/2014/main" id="{52007A97-F10A-9366-3C5D-B91020F46668}"/>
              </a:ext>
            </a:extLst>
          </p:cNvPr>
          <p:cNvSpPr/>
          <p:nvPr/>
        </p:nvSpPr>
        <p:spPr>
          <a:xfrm>
            <a:off x="6055360" y="4966419"/>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-0.09</a:t>
            </a:r>
          </a:p>
        </p:txBody>
      </p:sp>
      <p:graphicFrame>
        <p:nvGraphicFramePr>
          <p:cNvPr id="8" name="Chart 7">
            <a:extLst>
              <a:ext uri="{FF2B5EF4-FFF2-40B4-BE49-F238E27FC236}">
                <a16:creationId xmlns:a16="http://schemas.microsoft.com/office/drawing/2014/main" id="{AFD3D0E5-138C-DB4D-CF04-2C77F1B01CCD}"/>
              </a:ext>
            </a:extLst>
          </p:cNvPr>
          <p:cNvGraphicFramePr>
            <a:graphicFrameLocks/>
          </p:cNvGraphicFramePr>
          <p:nvPr>
            <p:extLst>
              <p:ext uri="{D42A27DB-BD31-4B8C-83A1-F6EECF244321}">
                <p14:modId xmlns:p14="http://schemas.microsoft.com/office/powerpoint/2010/main" val="2855085963"/>
              </p:ext>
            </p:extLst>
          </p:nvPr>
        </p:nvGraphicFramePr>
        <p:xfrm>
          <a:off x="6283762" y="10832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042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1267-AAB5-1D97-8E11-E829031E61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BF7CA1-7655-C6CF-AA34-08205810DB6E}"/>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E4A533DB-D144-B210-666B-09C793B77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676DD4C8-1BD8-E4A9-AF7E-F3D3546C4BED}"/>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VI Retiree Snapshot</a:t>
            </a:r>
          </a:p>
        </p:txBody>
      </p:sp>
      <p:grpSp>
        <p:nvGrpSpPr>
          <p:cNvPr id="15" name="Group 14">
            <a:extLst>
              <a:ext uri="{FF2B5EF4-FFF2-40B4-BE49-F238E27FC236}">
                <a16:creationId xmlns:a16="http://schemas.microsoft.com/office/drawing/2014/main" id="{72664557-AF06-0D1F-75C0-E9731C70659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55E71582-5CC1-F57A-54C5-14E3C9D9B986}"/>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A8DB956-FD71-3847-876B-DEF760A04982}"/>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D6D6A9C7-1876-441E-1C9E-57B72CFB3BD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DA6A33BA-C6EE-84E2-93F2-173BBE88B48E}"/>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95ECE29E-4F31-8A69-60CA-48A73CB064DF}"/>
              </a:ext>
            </a:extLst>
          </p:cNvPr>
          <p:cNvSpPr txBox="1"/>
          <p:nvPr/>
        </p:nvSpPr>
        <p:spPr>
          <a:xfrm>
            <a:off x="24734" y="1053559"/>
            <a:ext cx="5705506" cy="338188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VI Active is a non-interest fund in the context of Islamic finance or Sharia-compliant investments. It typically adheres to the principles of Islamic finance.</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Sharia Compliance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adhere to Sharia principles, which prohibit investments in certain sectors such as gambling, alcohol, and conventional financial services that involve interest.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may have a moderate risk profile, focusing on stable and ethical investment opportunities that align with Sharia principles.</a:t>
            </a:r>
          </a:p>
        </p:txBody>
      </p:sp>
      <p:sp>
        <p:nvSpPr>
          <p:cNvPr id="6" name="Ribbon: Tilted Down 5">
            <a:extLst>
              <a:ext uri="{FF2B5EF4-FFF2-40B4-BE49-F238E27FC236}">
                <a16:creationId xmlns:a16="http://schemas.microsoft.com/office/drawing/2014/main" id="{4A1B9226-7BF8-E34D-9F28-8A7337286FE4}"/>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17.35%</a:t>
            </a:r>
          </a:p>
        </p:txBody>
      </p:sp>
      <p:sp>
        <p:nvSpPr>
          <p:cNvPr id="2" name="Ribbon: Tilted Down 1">
            <a:extLst>
              <a:ext uri="{FF2B5EF4-FFF2-40B4-BE49-F238E27FC236}">
                <a16:creationId xmlns:a16="http://schemas.microsoft.com/office/drawing/2014/main" id="{4FC78C59-B743-1F69-95BE-E46E391E49D1}"/>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-0.14</a:t>
            </a:r>
          </a:p>
        </p:txBody>
      </p:sp>
      <p:graphicFrame>
        <p:nvGraphicFramePr>
          <p:cNvPr id="8" name="Chart 7">
            <a:extLst>
              <a:ext uri="{FF2B5EF4-FFF2-40B4-BE49-F238E27FC236}">
                <a16:creationId xmlns:a16="http://schemas.microsoft.com/office/drawing/2014/main" id="{4D6E0A2E-7211-2F71-C2DB-4AA6EFB52C2C}"/>
              </a:ext>
            </a:extLst>
          </p:cNvPr>
          <p:cNvGraphicFramePr>
            <a:graphicFrameLocks/>
          </p:cNvGraphicFramePr>
          <p:nvPr>
            <p:extLst>
              <p:ext uri="{D42A27DB-BD31-4B8C-83A1-F6EECF244321}">
                <p14:modId xmlns:p14="http://schemas.microsoft.com/office/powerpoint/2010/main" val="3659210273"/>
              </p:ext>
            </p:extLst>
          </p:nvPr>
        </p:nvGraphicFramePr>
        <p:xfrm>
          <a:off x="6283762" y="108095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876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E202-430A-1CB4-C007-7C075946E9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E992F6-F1A3-62F6-0852-5876598D24E2}"/>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2D5CA5E3-145D-E2DE-AAE5-66A427974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3767A236-8BE6-14C5-89F8-26797945B244}"/>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Financial Market Review &amp; Outlook</a:t>
            </a:r>
          </a:p>
        </p:txBody>
      </p:sp>
      <p:grpSp>
        <p:nvGrpSpPr>
          <p:cNvPr id="15" name="Group 14">
            <a:extLst>
              <a:ext uri="{FF2B5EF4-FFF2-40B4-BE49-F238E27FC236}">
                <a16:creationId xmlns:a16="http://schemas.microsoft.com/office/drawing/2014/main" id="{42EB182F-7590-CCD0-A739-BFDD01BB703B}"/>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7832A975-9ACE-ACB4-9BA5-DDF3AD12BAAB}"/>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0A5C1EAA-8E45-FF07-5986-103C5FC9C926}"/>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4DB544C3-9C38-D52C-2AAD-8E362D93F66C}"/>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CB3A679C-359D-5C1B-01F5-5FF0FCB97CB5}"/>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3A7337D1-4F13-A2C8-FE46-496B0B06FCCA}"/>
              </a:ext>
            </a:extLst>
          </p:cNvPr>
          <p:cNvSpPr txBox="1"/>
          <p:nvPr/>
        </p:nvSpPr>
        <p:spPr>
          <a:xfrm>
            <a:off x="24734" y="1053559"/>
            <a:ext cx="5705506" cy="3751220"/>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Fixed Income Review</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fixed income market remained bullish in the month of July 2025 amid sustained improvement in general macroeconomic conditions, improved liquidity conditions in the financial system, reduced supply of FGN debt securities, and a generally positive outlook for the Nigerian economy</a:t>
            </a:r>
            <a:r>
              <a:rPr lang="en-US" sz="1200" dirty="0">
                <a:latin typeface="Ebrima" panose="02000000000000000000" pitchFamily="2" charset="0"/>
                <a:cs typeface="Times New Roman" panose="02020603050405020304" pitchFamily="18" charset="0"/>
              </a:rPr>
              <a:t>.</a:t>
            </a:r>
          </a:p>
          <a:p>
            <a:pPr marL="171450" indent="-171450" algn="just">
              <a:lnSpc>
                <a:spcPct val="150000"/>
              </a:lnSpc>
              <a:buFont typeface="Arial" panose="020B0604020202020204" pitchFamily="34" charset="0"/>
              <a:buChar char="•"/>
            </a:pPr>
            <a:r>
              <a:rPr lang="en-US" sz="1200" dirty="0">
                <a:latin typeface="Ebrima" panose="02000000000000000000" pitchFamily="2" charset="0"/>
                <a:cs typeface="Times New Roman" panose="02020603050405020304" pitchFamily="18" charset="0"/>
              </a:rPr>
              <a:t>On average, secondary market Nigerian treasury bills yields fell by 267 bps to 17.17% while secondary market Federal Government bond yields declined by 208 bps to 16.30%.</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Fixed Income Outlook</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We expect a mix of bearish and bullish activities in the fixed income markets given the recent retention of the Monetary Policy Rate at 27.50% on one hand, and on the other hand, an anticipated limited supply of new issuances relative to improved liquidity conditions.</a:t>
            </a:r>
          </a:p>
        </p:txBody>
      </p:sp>
      <p:graphicFrame>
        <p:nvGraphicFramePr>
          <p:cNvPr id="7" name="Chart 6">
            <a:extLst>
              <a:ext uri="{FF2B5EF4-FFF2-40B4-BE49-F238E27FC236}">
                <a16:creationId xmlns:a16="http://schemas.microsoft.com/office/drawing/2014/main" id="{8B678085-5ED7-261C-5669-4C3F1589E376}"/>
              </a:ext>
            </a:extLst>
          </p:cNvPr>
          <p:cNvGraphicFramePr>
            <a:graphicFrameLocks/>
          </p:cNvGraphicFramePr>
          <p:nvPr>
            <p:extLst>
              <p:ext uri="{D42A27DB-BD31-4B8C-83A1-F6EECF244321}">
                <p14:modId xmlns:p14="http://schemas.microsoft.com/office/powerpoint/2010/main" val="1302366457"/>
              </p:ext>
            </p:extLst>
          </p:nvPr>
        </p:nvGraphicFramePr>
        <p:xfrm>
          <a:off x="6096000" y="935406"/>
          <a:ext cx="6071266" cy="28588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8BBF4FE-D464-896B-BBF1-20215D7F749B}"/>
              </a:ext>
            </a:extLst>
          </p:cNvPr>
          <p:cNvGraphicFramePr>
            <a:graphicFrameLocks/>
          </p:cNvGraphicFramePr>
          <p:nvPr>
            <p:extLst>
              <p:ext uri="{D42A27DB-BD31-4B8C-83A1-F6EECF244321}">
                <p14:modId xmlns:p14="http://schemas.microsoft.com/office/powerpoint/2010/main" val="3469929647"/>
              </p:ext>
            </p:extLst>
          </p:nvPr>
        </p:nvGraphicFramePr>
        <p:xfrm>
          <a:off x="6207562" y="4003874"/>
          <a:ext cx="5974918" cy="2788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782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178331</TotalTime>
  <Words>2365</Words>
  <Application>Microsoft Office PowerPoint</Application>
  <PresentationFormat>Widescreen</PresentationFormat>
  <Paragraphs>182</Paragraphs>
  <Slides>11</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Ebrima</vt:lpstr>
      <vt:lpstr>Times New Roman</vt:lpstr>
      <vt:lpstr>Trebuchet MS</vt:lpstr>
      <vt:lpstr>Office Theme</vt:lpstr>
      <vt:lpstr>Worksheet</vt:lpstr>
      <vt:lpstr>Fund Manager’s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Afolabi Adeisa</cp:lastModifiedBy>
  <cp:revision>1305</cp:revision>
  <cp:lastPrinted>2024-08-08T15:46:21Z</cp:lastPrinted>
  <dcterms:created xsi:type="dcterms:W3CDTF">2020-12-14T04:34:52Z</dcterms:created>
  <dcterms:modified xsi:type="dcterms:W3CDTF">2025-08-14T22:46:02Z</dcterms:modified>
</cp:coreProperties>
</file>