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928471128608924"/>
          <c:y val="8.333333333333332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0.18078740157480314"/>
          <c:w val="0.77556496062992131"/>
          <c:h val="0.79150444736074654"/>
        </c:manualLayout>
      </c:layout>
      <c:barChart>
        <c:barDir val="col"/>
        <c:grouping val="clustered"/>
        <c:varyColors val="0"/>
        <c:ser>
          <c:idx val="0"/>
          <c:order val="0"/>
          <c:tx>
            <c:strRef>
              <c:f>Sheet1!$I$9</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72-4022-823A-087128690D78}"/>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E72-4022-823A-087128690D78}"/>
                </c:ext>
              </c:extLst>
            </c:dLbl>
            <c:dLbl>
              <c:idx val="2"/>
              <c:layout>
                <c:manualLayout>
                  <c:x val="8.6543192321688091E-3"/>
                  <c:y val="-0.1271979307308754"/>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72-4022-823A-087128690D78}"/>
                </c:ext>
              </c:extLst>
            </c:dLbl>
            <c:dLbl>
              <c:idx val="3"/>
              <c:layout>
                <c:manualLayout>
                  <c:x val="8.3333333333332309E-3"/>
                  <c:y val="-0.10648075240594926"/>
                </c:manualLayout>
              </c:layout>
              <c:tx>
                <c:rich>
                  <a:bodyPr/>
                  <a:lstStyle/>
                  <a:p>
                    <a:fld id="{4EEC38B7-CCF3-408B-A6CD-B4B71B95957F}" type="VALUE">
                      <a:rPr lang="en-US">
                        <a:solidFill>
                          <a:schemeClr val="accent6"/>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72-4022-823A-087128690D7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Sheet1!$J$8:$M$8</c:f>
              <c:strCache>
                <c:ptCount val="4"/>
                <c:pt idx="0">
                  <c:v>NGX (Nigeria)</c:v>
                </c:pt>
                <c:pt idx="1">
                  <c:v>S&amp;P 500 (US)</c:v>
                </c:pt>
                <c:pt idx="2">
                  <c:v>STOXX (Europe)</c:v>
                </c:pt>
                <c:pt idx="3">
                  <c:v>Nikkei 225 (Japan)</c:v>
                </c:pt>
              </c:strCache>
            </c:strRef>
          </c:cat>
          <c:val>
            <c:numRef>
              <c:f>Sheet1!$J$9:$M$9</c:f>
              <c:numCache>
                <c:formatCode>0.00%</c:formatCode>
                <c:ptCount val="4"/>
                <c:pt idx="0">
                  <c:v>5.5581006753677942E-2</c:v>
                </c:pt>
                <c:pt idx="1">
                  <c:v>-2.4990136563014964E-2</c:v>
                </c:pt>
                <c:pt idx="2">
                  <c:v>-3.3255086071987128E-3</c:v>
                </c:pt>
                <c:pt idx="3">
                  <c:v>2.8459530026109681E-2</c:v>
                </c:pt>
              </c:numCache>
            </c:numRef>
          </c:val>
          <c:extLst>
            <c:ext xmlns:c16="http://schemas.microsoft.com/office/drawing/2014/chart" uri="{C3380CC4-5D6E-409C-BE32-E72D297353CC}">
              <c16:uniqueId val="{00000004-1E72-4022-823A-087128690D78}"/>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8.0000000000000016E-2"/>
          <c:min val="-5.000000000000001E-2"/>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15-01-2025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15-01-2025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15-01-2025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15-01-2025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15-01-2025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15-01-2025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15-01-2025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15-01-2025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15-01-2025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15-01-2025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15-01-2025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15-01-2025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1/15/2025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15-01-2025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DECEMBER 2024</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JANUARY 2025</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Stoxx, (2024),  Schroders, (2024)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(2024)</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386864"/>
            <a:ext cx="7730870" cy="5441170"/>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US" sz="1300" dirty="0">
                <a:solidFill>
                  <a:srgbClr val="000000"/>
                </a:solidFill>
                <a:latin typeface="Ebrima" panose="02000000000000000000" pitchFamily="2" charset="0"/>
                <a:ea typeface="Ebrima" panose="02000000000000000000" pitchFamily="2" charset="0"/>
                <a:cs typeface="Ebrima" panose="02000000000000000000" pitchFamily="2" charset="0"/>
              </a:rPr>
              <a:t>In December, global equities continued to express mixed sentiments following Donald Trump’s electoral win and emerging market worries over trade tariffs..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U.S. </a:t>
            </a:r>
            <a:r>
              <a:rPr lang="en-GB" sz="1400" dirty="0"/>
              <a:t>Stock markets closed the month lower despite hitting record highs earlier in the year, driven by an AI-fuelled rally and strong corporate performance.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Eurozone shares also dipped in December due to fears of recession following a contraction in manufacturing activity indicated by a 45.2 PMI, highlighting a persistent strain in the industrial sector. To support economic recovery, the European Central Bank reduced its policy rate by 25 basis points during the month. Nonetheless, Inflation stayed low, while growth in the services sector offered a slight offset to the challenges in manufacturing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Japanese equities recorded gains </a:t>
            </a:r>
            <a:r>
              <a:rPr lang="en-GB" sz="1400" dirty="0"/>
              <a:t>influenced by events in the US and their effects on financial markets, especially the currency market. A weaker yen toward the end of 2024 improved the earnings prospects for large-cap exporters, enabling the market to close the year strongly.</a:t>
            </a:r>
            <a:endParaRPr lang="en-GB" sz="1300" dirty="0">
              <a:latin typeface="Ebrima" panose="02000000000000000000" pitchFamily="2" charset="0"/>
              <a:ea typeface="Ebrima" panose="02000000000000000000" pitchFamily="2" charset="0"/>
              <a:cs typeface="Ebrima" panose="02000000000000000000" pitchFamily="2" charset="0"/>
            </a:endParaRPr>
          </a:p>
          <a:p>
            <a:pPr marL="285750" indent="-285750" algn="just">
              <a:lnSpc>
                <a:spcPct val="150000"/>
              </a:lnSpc>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The NGX ASI gained 556bps to close at 102,926.40 index points, propelled by bullish sentiments in SEPLAT (+38.92%), WAPCO (+89.50%), ARADEL (+20.78%) TRANSPOWER (+19.29%) and BUAFOODS (+5.09%</a:t>
            </a:r>
          </a:p>
        </p:txBody>
      </p:sp>
      <p:graphicFrame>
        <p:nvGraphicFramePr>
          <p:cNvPr id="2" name="Chart 1">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739639872"/>
              </p:ext>
            </p:extLst>
          </p:nvPr>
        </p:nvGraphicFramePr>
        <p:xfrm>
          <a:off x="-6205" y="1089237"/>
          <a:ext cx="4402426" cy="4343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The Monetary Policy Rate (MPR) was maintained at 27.5% in December 2024, with any potential adjustments deferred until the next Monetary Policy Committee (MPC) meeting scheduled for February 17th–18th, 2025.</a:t>
            </a:r>
            <a:endParaRPr kumimoji="0" lang="en-GB" sz="140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The Naira appreciated against the Dollar in the Nigerian Foreign Exchange Market (NFEM). At the close of the month, the Naira exchanged for a dollar at the rate of N1535.81</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following increased diasporic inflows to the system.</a:t>
            </a: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Headline inflation increased by 20bps to 34.80%. This was attributed to increased pressure on transportation and energy costs during the festive season.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Food and Core inflation closed at 39.84% and 29.28% respectively.</a:t>
            </a: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December,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External Reserve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increased</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by 1.62%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40</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.88bn from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40</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.23bn at the end of November 2024. This increase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can be pegged to foreign capital inflows and crude oil  Related Taxes.</a:t>
            </a: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pic>
        <p:nvPicPr>
          <p:cNvPr id="2" name="Picture 1">
            <a:extLst>
              <a:ext uri="{FF2B5EF4-FFF2-40B4-BE49-F238E27FC236}">
                <a16:creationId xmlns:a16="http://schemas.microsoft.com/office/drawing/2014/main" id="{81353DC3-9CD0-1A0F-CEB1-9B63D602B2F5}"/>
              </a:ext>
            </a:extLst>
          </p:cNvPr>
          <p:cNvPicPr>
            <a:picLocks noChangeAspect="1"/>
          </p:cNvPicPr>
          <p:nvPr/>
        </p:nvPicPr>
        <p:blipFill>
          <a:blip r:embed="rId7"/>
          <a:stretch>
            <a:fillRect/>
          </a:stretch>
        </p:blipFill>
        <p:spPr>
          <a:xfrm>
            <a:off x="2478798" y="459544"/>
            <a:ext cx="3397228" cy="1577182"/>
          </a:xfrm>
          <a:prstGeom prst="rect">
            <a:avLst/>
          </a:prstGeom>
        </p:spPr>
      </p:pic>
      <p:pic>
        <p:nvPicPr>
          <p:cNvPr id="6" name="Picture 5">
            <a:extLst>
              <a:ext uri="{FF2B5EF4-FFF2-40B4-BE49-F238E27FC236}">
                <a16:creationId xmlns:a16="http://schemas.microsoft.com/office/drawing/2014/main" id="{1409FE0F-F5FD-98C0-DB91-B53E6A9B8A50}"/>
              </a:ext>
            </a:extLst>
          </p:cNvPr>
          <p:cNvPicPr>
            <a:picLocks noChangeAspect="1"/>
          </p:cNvPicPr>
          <p:nvPr/>
        </p:nvPicPr>
        <p:blipFill>
          <a:blip r:embed="rId8"/>
          <a:stretch>
            <a:fillRect/>
          </a:stretch>
        </p:blipFill>
        <p:spPr>
          <a:xfrm>
            <a:off x="8791877" y="3560483"/>
            <a:ext cx="3269409" cy="1725358"/>
          </a:xfrm>
          <a:prstGeom prst="rect">
            <a:avLst/>
          </a:prstGeom>
        </p:spPr>
      </p:pic>
      <p:pic>
        <p:nvPicPr>
          <p:cNvPr id="10" name="Picture 9">
            <a:extLst>
              <a:ext uri="{FF2B5EF4-FFF2-40B4-BE49-F238E27FC236}">
                <a16:creationId xmlns:a16="http://schemas.microsoft.com/office/drawing/2014/main" id="{7CC2376E-793B-3632-3E7E-BBD0CA7BEC45}"/>
              </a:ext>
            </a:extLst>
          </p:cNvPr>
          <p:cNvPicPr>
            <a:picLocks noChangeAspect="1"/>
          </p:cNvPicPr>
          <p:nvPr/>
        </p:nvPicPr>
        <p:blipFill>
          <a:blip r:embed="rId9"/>
          <a:stretch>
            <a:fillRect/>
          </a:stretch>
        </p:blipFill>
        <p:spPr>
          <a:xfrm>
            <a:off x="2448305" y="3567151"/>
            <a:ext cx="3403838" cy="1718689"/>
          </a:xfrm>
          <a:prstGeom prst="rect">
            <a:avLst/>
          </a:prstGeom>
        </p:spPr>
      </p:pic>
      <p:pic>
        <p:nvPicPr>
          <p:cNvPr id="11" name="Picture 10">
            <a:extLst>
              <a:ext uri="{FF2B5EF4-FFF2-40B4-BE49-F238E27FC236}">
                <a16:creationId xmlns:a16="http://schemas.microsoft.com/office/drawing/2014/main" id="{30871029-922E-DF2E-ED38-8247EC289E92}"/>
              </a:ext>
            </a:extLst>
          </p:cNvPr>
          <p:cNvPicPr>
            <a:picLocks noChangeAspect="1"/>
          </p:cNvPicPr>
          <p:nvPr/>
        </p:nvPicPr>
        <p:blipFill>
          <a:blip r:embed="rId10"/>
          <a:stretch>
            <a:fillRect/>
          </a:stretch>
        </p:blipFill>
        <p:spPr>
          <a:xfrm>
            <a:off x="8775171" y="534181"/>
            <a:ext cx="3269409" cy="1481101"/>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5456558"/>
          </a:xfrm>
          <a:prstGeom prst="rect">
            <a:avLst/>
          </a:prstGeom>
          <a:noFill/>
          <a:ln>
            <a:solidFill>
              <a:schemeClr val="bg1">
                <a:lumMod val="50000"/>
              </a:schemeClr>
            </a:solidFill>
          </a:ln>
        </p:spPr>
        <p:txBody>
          <a:bodyPr wrap="square" rtlCol="0">
            <a:spAutoFit/>
          </a:bodyPr>
          <a:lstStyle/>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In December, the NGX ASI soared by 556bps to close at 102,926.4 index points, propelled by bullish sentiments in SEPLAT (+38.92%), WAPCO (+89.50%), ARADEL (+20.78%) TRANSPOWER (+19.29%) and BUAFOODS (+5.09%).</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In addition, there were major novel listings including </a:t>
            </a:r>
            <a:r>
              <a:rPr lang="en-GB" sz="1300" dirty="0" err="1">
                <a:latin typeface="Ebrima" panose="02000000000000000000" pitchFamily="2" charset="0"/>
                <a:ea typeface="Ebrima" panose="02000000000000000000" pitchFamily="2" charset="0"/>
                <a:cs typeface="Ebrima" panose="02000000000000000000" pitchFamily="2" charset="0"/>
              </a:rPr>
              <a:t>Aradel</a:t>
            </a:r>
            <a:r>
              <a:rPr lang="en-GB" sz="1300" dirty="0">
                <a:latin typeface="Ebrima" panose="02000000000000000000" pitchFamily="2" charset="0"/>
                <a:ea typeface="Ebrima" panose="02000000000000000000" pitchFamily="2" charset="0"/>
                <a:cs typeface="Ebrima" panose="02000000000000000000" pitchFamily="2" charset="0"/>
              </a:rPr>
              <a:t> Holdings Plc (N3.05 trillion), Transcorp Power Plc (N1.8 trillion) and Haldane McCall Plc (N11.99 billion), which also contributed to the market’s positive momentum.</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A cursory sectoral overview revealed that all the indices under our purview closed in positive terrain.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The insurance sector topped the gainers’ chart with a 47.2% gain driven by gains in </a:t>
            </a:r>
            <a:r>
              <a:rPr lang="en-US" sz="1300" dirty="0">
                <a:latin typeface="Ebrima" panose="02000000000000000000" pitchFamily="2" charset="0"/>
                <a:ea typeface="Ebrima" panose="02000000000000000000" pitchFamily="2" charset="0"/>
                <a:cs typeface="Ebrima" panose="02000000000000000000" pitchFamily="2" charset="0"/>
              </a:rPr>
              <a:t>AIICO (+23.28%), MANSARD (+49.09%), NEM (+31.93%) and CORNEST (+43.43%) amongst others.</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Next was the Oil &amp; Gas index with a 13.9% gain from positive runs on </a:t>
            </a:r>
            <a:r>
              <a:rPr lang="en-US" sz="1300" dirty="0">
                <a:latin typeface="Ebrima" panose="02000000000000000000" pitchFamily="2" charset="0"/>
                <a:ea typeface="Ebrima" panose="02000000000000000000" pitchFamily="2" charset="0"/>
                <a:cs typeface="Ebrima" panose="02000000000000000000" pitchFamily="2" charset="0"/>
              </a:rPr>
              <a:t>SEPLAT (+39.92%), CONOIL (+130.48%) and MRS (63.13%). </a:t>
            </a:r>
          </a:p>
          <a:p>
            <a:pPr indent="-360000" algn="just">
              <a:lnSpc>
                <a:spcPct val="150000"/>
              </a:lnSpc>
              <a:buFont typeface="Wingdings" panose="05000000000000000000" pitchFamily="2" charset="2"/>
              <a:buChar char="ü"/>
            </a:pPr>
            <a:r>
              <a:rPr lang="en-US" sz="1300" dirty="0">
                <a:latin typeface="Ebrima" panose="02000000000000000000" pitchFamily="2" charset="0"/>
                <a:ea typeface="Ebrima" panose="02000000000000000000" pitchFamily="2" charset="0"/>
                <a:cs typeface="Ebrima" panose="02000000000000000000" pitchFamily="2" charset="0"/>
              </a:rPr>
              <a:t>Following this was the consumer goods sector recording an 8.9% increase due to gains on BUAFOODS (+5.09%) and NB (+9.59%)</a:t>
            </a:r>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(+130.48%) and MRS (63.13%).</a:t>
            </a:r>
            <a:r>
              <a:rPr lang="en-US" sz="1300" dirty="0">
                <a:latin typeface="Ebrima" panose="02000000000000000000" pitchFamily="2" charset="0"/>
                <a:ea typeface="Ebrima" panose="02000000000000000000" pitchFamily="2" charset="0"/>
                <a:cs typeface="Ebrima" panose="02000000000000000000" pitchFamily="2" charset="0"/>
              </a:rPr>
              <a:t> </a:t>
            </a:r>
            <a:endParaRPr lang="en-GB" sz="1300" dirty="0">
              <a:latin typeface="Ebrima" panose="02000000000000000000" pitchFamily="2" charset="0"/>
              <a:ea typeface="Ebrima" panose="02000000000000000000" pitchFamily="2" charset="0"/>
              <a:cs typeface="Ebrima" panose="02000000000000000000" pitchFamily="2" charset="0"/>
            </a:endParaRP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Furthermore, Banking sector closed with a 6.0% gain driven by positive sentiments on </a:t>
            </a:r>
            <a:r>
              <a:rPr lang="en-US" sz="1300" dirty="0">
                <a:latin typeface="Ebrima" panose="02000000000000000000" pitchFamily="2" charset="0"/>
                <a:ea typeface="Ebrima" panose="02000000000000000000" pitchFamily="2" charset="0"/>
                <a:cs typeface="Ebrima" panose="02000000000000000000" pitchFamily="2" charset="0"/>
              </a:rPr>
              <a:t>ZENITHBANK (+20.53%), GTCO (+18.75%), ACCESS (+15.78%), and UBA (+20.14%). </a:t>
            </a:r>
          </a:p>
          <a:p>
            <a:pPr indent="-360000" algn="just">
              <a:lnSpc>
                <a:spcPct val="150000"/>
              </a:lnSpc>
              <a:buFont typeface="Wingdings" panose="05000000000000000000" pitchFamily="2" charset="2"/>
              <a:buChar char="ü"/>
            </a:pPr>
            <a:r>
              <a:rPr lang="en-GB" sz="1300" dirty="0">
                <a:latin typeface="Ebrima" panose="02000000000000000000" pitchFamily="2" charset="0"/>
                <a:ea typeface="Ebrima" panose="02000000000000000000" pitchFamily="2" charset="0"/>
                <a:cs typeface="Ebrima" panose="02000000000000000000" pitchFamily="2" charset="0"/>
              </a:rPr>
              <a:t>Lastly, the Industrial Goods sector also recorded growth, inching 1.3% higher, despite losses on </a:t>
            </a:r>
            <a:r>
              <a:rPr lang="en-US" sz="1300" dirty="0">
                <a:latin typeface="Ebrima" panose="02000000000000000000" pitchFamily="2" charset="0"/>
                <a:ea typeface="Ebrima" panose="02000000000000000000" pitchFamily="2" charset="0"/>
                <a:cs typeface="Ebrima" panose="02000000000000000000" pitchFamily="2" charset="0"/>
              </a:rPr>
              <a:t>DANGCEM (-10.00%) and BUACEMENT (-15.45%). </a:t>
            </a:r>
            <a:endParaRPr lang="en-GB" sz="1300" dirty="0">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Bulls Emerge Victorious in the December Smackdown</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10">
            <a:extLst>
              <a:ext uri="{FF2B5EF4-FFF2-40B4-BE49-F238E27FC236}">
                <a16:creationId xmlns:a16="http://schemas.microsoft.com/office/drawing/2014/main" id="{FF45D4C4-3D59-892F-6D47-6C81C5F00714}"/>
              </a:ext>
            </a:extLst>
          </p:cNvPr>
          <p:cNvPicPr>
            <a:picLocks noChangeAspect="1"/>
          </p:cNvPicPr>
          <p:nvPr/>
        </p:nvPicPr>
        <p:blipFill>
          <a:blip r:embed="rId5"/>
          <a:stretch>
            <a:fillRect/>
          </a:stretch>
        </p:blipFill>
        <p:spPr>
          <a:xfrm>
            <a:off x="7725826" y="1087043"/>
            <a:ext cx="4285873" cy="2777916"/>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80C06727-6738-BF19-8CD2-8A34A8217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7407" y="8960"/>
            <a:ext cx="2461846" cy="997013"/>
          </a:xfrm>
          <a:prstGeom prst="rect">
            <a:avLst/>
          </a:prstGeom>
        </p:spPr>
      </p:pic>
      <p:pic>
        <p:nvPicPr>
          <p:cNvPr id="13" name="Picture 12">
            <a:extLst>
              <a:ext uri="{FF2B5EF4-FFF2-40B4-BE49-F238E27FC236}">
                <a16:creationId xmlns:a16="http://schemas.microsoft.com/office/drawing/2014/main" id="{D5A3A731-3211-9E82-2F2D-82D858A1850F}"/>
              </a:ext>
            </a:extLst>
          </p:cNvPr>
          <p:cNvPicPr>
            <a:picLocks noChangeAspect="1"/>
          </p:cNvPicPr>
          <p:nvPr/>
        </p:nvPicPr>
        <p:blipFill>
          <a:blip r:embed="rId7"/>
          <a:stretch>
            <a:fillRect/>
          </a:stretch>
        </p:blipFill>
        <p:spPr>
          <a:xfrm>
            <a:off x="7725826" y="3936394"/>
            <a:ext cx="4285873" cy="2103318"/>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5558638"/>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Sentiments were largely bearish in December underpinned by;</a:t>
            </a:r>
          </a:p>
          <a:p>
            <a:pPr marL="800100" lvl="1"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The Mpc’s Hawkish Monetary Policy stance</a:t>
            </a:r>
          </a:p>
          <a:p>
            <a:pPr marL="800100" lvl="1"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The lingering demand and supply imbalance amidst the FGN’s budget deficit</a:t>
            </a:r>
          </a:p>
          <a:p>
            <a:pPr marL="800100" lvl="1"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Tight financial system liquidity</a:t>
            </a:r>
          </a:p>
          <a:p>
            <a:pPr marL="800100" lvl="1"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Efforts to attract FPIs by repricing instruments and reduce negative real return.</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Subsequently, average bond yields gained 29 bps MoM to close at 19.75%, whilst average discounted rate on NTBs gained 40bps to close at 22.89% MoM.</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In other news, the DMO held an FGN bond auction during the month where up to N120.00bn worth of the 18.50% FGN FEB 2031, and 19.30% FGN APR 2029 instruments were offered to auction participants (same as last month’s instruments on offer). Eventually, the FGN sold approximately N211.14bn worth of these instruments to investors at respective stop rates of 22.00% (Unchanged) and 21.14% (prev. 21.00%). Notably, the auction was 2.32x oversubscribed.</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Additionally, there were two NTB auctions held in November where a total of N608.24bn worth of the 91 DTM, 182 DTM and 364 DTM bills were rolled over and offered to investors. Eventually, N860.37bn worth of these bills were sold at respective average stop rates of 18.00% (unchanged), 18.50% (unchanged) and 22.85% (prev. 23.25%). </a:t>
            </a: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Trustfund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12" name="Picture 11">
            <a:extLst>
              <a:ext uri="{FF2B5EF4-FFF2-40B4-BE49-F238E27FC236}">
                <a16:creationId xmlns:a16="http://schemas.microsoft.com/office/drawing/2014/main" id="{9B7DD44B-1867-6919-3558-64AA01140BA6}"/>
              </a:ext>
            </a:extLst>
          </p:cNvPr>
          <p:cNvPicPr>
            <a:picLocks noChangeAspect="1"/>
          </p:cNvPicPr>
          <p:nvPr/>
        </p:nvPicPr>
        <p:blipFill>
          <a:blip r:embed="rId5"/>
          <a:stretch>
            <a:fillRect/>
          </a:stretch>
        </p:blipFill>
        <p:spPr>
          <a:xfrm>
            <a:off x="7033869" y="4025863"/>
            <a:ext cx="3507518" cy="2469559"/>
          </a:xfrm>
          <a:prstGeom prst="rect">
            <a:avLst/>
          </a:prstGeom>
        </p:spPr>
      </p:pic>
      <p:pic>
        <p:nvPicPr>
          <p:cNvPr id="15" name="Picture 14">
            <a:extLst>
              <a:ext uri="{FF2B5EF4-FFF2-40B4-BE49-F238E27FC236}">
                <a16:creationId xmlns:a16="http://schemas.microsoft.com/office/drawing/2014/main" id="{1B4DAD00-800A-A67A-B1D5-4CF18F396DD3}"/>
              </a:ext>
            </a:extLst>
          </p:cNvPr>
          <p:cNvPicPr>
            <a:picLocks noChangeAspect="1"/>
          </p:cNvPicPr>
          <p:nvPr/>
        </p:nvPicPr>
        <p:blipFill>
          <a:blip r:embed="rId6"/>
          <a:stretch>
            <a:fillRect/>
          </a:stretch>
        </p:blipFill>
        <p:spPr>
          <a:xfrm>
            <a:off x="7033869" y="1098788"/>
            <a:ext cx="3507518" cy="2869294"/>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1302280"/>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Also, subscription levels reached N1,571.03bn, indicating a bid to offer ratio of 2.58x and a bid to cover ratio of 1.83x.</a:t>
            </a:r>
            <a:endPar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In January</a:t>
            </a:r>
            <a:r>
              <a:rPr lang="en-US" sz="1350" dirty="0">
                <a:solidFill>
                  <a:prstClr val="black"/>
                </a:solidFill>
                <a:latin typeface="Ebrima" panose="02000000000000000000" pitchFamily="2" charset="0"/>
                <a:ea typeface="Ebrima" panose="02000000000000000000" pitchFamily="2" charset="0"/>
                <a:cs typeface="Ebrima" panose="02000000000000000000" pitchFamily="2" charset="0"/>
              </a:rPr>
              <a:t>, w</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 expect </a:t>
            </a:r>
            <a:r>
              <a:rPr lang="en-US" sz="1350" dirty="0">
                <a:solidFill>
                  <a:prstClr val="black"/>
                </a:solidFill>
                <a:latin typeface="Ebrima" panose="02000000000000000000" pitchFamily="2" charset="0"/>
                <a:ea typeface="Ebrima" panose="02000000000000000000" pitchFamily="2" charset="0"/>
                <a:cs typeface="Ebrima" panose="02000000000000000000" pitchFamily="2" charset="0"/>
              </a:rPr>
              <a:t>comparatively stable market conditions with elevated yields</a:t>
            </a:r>
            <a:r>
              <a:rPr lang="en-US" sz="1350" dirty="0">
                <a:solidFill>
                  <a:prstClr val="black"/>
                </a:solidFill>
                <a:latin typeface="Ebrima" panose="02000000000000000000" pitchFamily="2" charset="0"/>
                <a:cs typeface="Times New Roman" panose="02020603050405020304" pitchFamily="18" charset="0"/>
              </a:rPr>
              <a:t>. 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193771" y="2759881"/>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87366" y="3191192"/>
            <a:ext cx="4323755" cy="193495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expect </a:t>
            </a:r>
            <a:r>
              <a:rPr lang="en-GB" sz="1400" dirty="0">
                <a:latin typeface="Ebrima" panose="02000000000000000000" pitchFamily="2" charset="0"/>
                <a:ea typeface="Ebrima" panose="02000000000000000000" pitchFamily="2" charset="0"/>
                <a:cs typeface="Ebrima" panose="02000000000000000000" pitchFamily="2" charset="0"/>
              </a:rPr>
              <a:t>sustained positive sentiments from investors amid the anticipated earnings performance of blue-chip stocks during earnings season</a:t>
            </a:r>
            <a:r>
              <a:rPr kumimoji="0" lang="en-GB"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Nonetheless, these expectations are barring any radical global macroeconomic shifts/ 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80266" y="2705830"/>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428940" y="2930632"/>
            <a:ext cx="6871166" cy="30502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elevated as the CBN aims to attract foreign investors by offering competitive returns. Thus, will continue to take advantage when suitable opportunities are identified.</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at double digit levels.As such,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an increase in rates due to </a:t>
            </a:r>
            <a:r>
              <a:rPr lang="en-US" sz="1300" dirty="0">
                <a:solidFill>
                  <a:prstClr val="black"/>
                </a:solidFill>
                <a:latin typeface="Ebrima" panose="02000000000000000000" pitchFamily="2" charset="0"/>
                <a:ea typeface="Ebrima" panose="02000000000000000000" pitchFamily="2" charset="0"/>
                <a:cs typeface="Ebrima" panose="02000000000000000000" pitchFamily="2" charset="0"/>
              </a:rPr>
              <a:t>tight system liquidity. As such,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be strategic with our positions on the short end of the curve to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0674" y="1082971"/>
            <a:ext cx="11976651" cy="1673343"/>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December 2024, Nigeria faced persistent inflation due to high food and energy costs, with the Central Bank maintaining tight monetary policies to stabilize prices. Economic growth projections for 2025 indicate a modest expansion of around 3.2%, supported by fiscal reforms aimed at boosting trade, investment, and human capital. Challenges in the investment climate persisted despite government efforts to attract foreign direct investment. The Senate proposed criminalizing large-scale unprocessed corn exports to address food security concerns. For January 2025, the focus remains on inflation control, structural reforms, and improving the investment climate to foster sustainable economic growth and stability.</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54815" y="5975612"/>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96E2A9-92CF-47E6-B532-78652BAAC81E}">
  <ds:schemaRefs>
    <ds:schemaRef ds:uri="http://schemas.microsoft.com/sharepoint/v3/contenttype/forms"/>
  </ds:schemaRefs>
</ds:datastoreItem>
</file>

<file path=customXml/itemProps2.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customXml/itemProps3.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57653</TotalTime>
  <Words>1448</Words>
  <Application>Microsoft Office PowerPoint</Application>
  <PresentationFormat>Widescreen</PresentationFormat>
  <Paragraphs>83</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DECEMBER 2024</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2180</cp:revision>
  <cp:lastPrinted>2020-02-17T09:38:24Z</cp:lastPrinted>
  <dcterms:created xsi:type="dcterms:W3CDTF">2018-12-06T13:05:20Z</dcterms:created>
  <dcterms:modified xsi:type="dcterms:W3CDTF">2025-01-15T16:50:09Z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